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8"/>
  </p:notesMasterIdLst>
  <p:handoutMasterIdLst>
    <p:handoutMasterId r:id="rId99"/>
  </p:handoutMasterIdLst>
  <p:sldIdLst>
    <p:sldId id="261" r:id="rId2"/>
    <p:sldId id="462" r:id="rId3"/>
    <p:sldId id="461" r:id="rId4"/>
    <p:sldId id="294" r:id="rId5"/>
    <p:sldId id="295" r:id="rId6"/>
    <p:sldId id="444" r:id="rId7"/>
    <p:sldId id="445" r:id="rId8"/>
    <p:sldId id="446" r:id="rId9"/>
    <p:sldId id="447" r:id="rId10"/>
    <p:sldId id="297" r:id="rId11"/>
    <p:sldId id="298" r:id="rId12"/>
    <p:sldId id="448" r:id="rId13"/>
    <p:sldId id="449" r:id="rId14"/>
    <p:sldId id="463" r:id="rId15"/>
    <p:sldId id="464" r:id="rId16"/>
    <p:sldId id="315" r:id="rId17"/>
    <p:sldId id="450" r:id="rId18"/>
    <p:sldId id="300" r:id="rId19"/>
    <p:sldId id="308" r:id="rId20"/>
    <p:sldId id="313" r:id="rId21"/>
    <p:sldId id="309" r:id="rId22"/>
    <p:sldId id="311" r:id="rId23"/>
    <p:sldId id="314" r:id="rId24"/>
    <p:sldId id="312" r:id="rId25"/>
    <p:sldId id="301" r:id="rId26"/>
    <p:sldId id="302" r:id="rId27"/>
    <p:sldId id="465" r:id="rId28"/>
    <p:sldId id="466" r:id="rId29"/>
    <p:sldId id="467" r:id="rId30"/>
    <p:sldId id="348" r:id="rId31"/>
    <p:sldId id="451" r:id="rId32"/>
    <p:sldId id="453" r:id="rId33"/>
    <p:sldId id="454" r:id="rId34"/>
    <p:sldId id="455" r:id="rId35"/>
    <p:sldId id="456" r:id="rId36"/>
    <p:sldId id="457" r:id="rId37"/>
    <p:sldId id="458" r:id="rId38"/>
    <p:sldId id="381" r:id="rId39"/>
    <p:sldId id="382" r:id="rId40"/>
    <p:sldId id="383" r:id="rId41"/>
    <p:sldId id="376" r:id="rId42"/>
    <p:sldId id="377" r:id="rId43"/>
    <p:sldId id="378" r:id="rId44"/>
    <p:sldId id="379" r:id="rId45"/>
    <p:sldId id="384" r:id="rId46"/>
    <p:sldId id="385" r:id="rId47"/>
    <p:sldId id="386" r:id="rId48"/>
    <p:sldId id="387" r:id="rId49"/>
    <p:sldId id="388" r:id="rId50"/>
    <p:sldId id="389" r:id="rId51"/>
    <p:sldId id="390" r:id="rId52"/>
    <p:sldId id="391" r:id="rId53"/>
    <p:sldId id="392" r:id="rId54"/>
    <p:sldId id="394" r:id="rId55"/>
    <p:sldId id="395" r:id="rId56"/>
    <p:sldId id="431" r:id="rId57"/>
    <p:sldId id="396" r:id="rId58"/>
    <p:sldId id="432" r:id="rId59"/>
    <p:sldId id="397" r:id="rId60"/>
    <p:sldId id="399" r:id="rId61"/>
    <p:sldId id="400" r:id="rId62"/>
    <p:sldId id="401" r:id="rId63"/>
    <p:sldId id="402" r:id="rId64"/>
    <p:sldId id="404" r:id="rId65"/>
    <p:sldId id="405" r:id="rId66"/>
    <p:sldId id="433" r:id="rId67"/>
    <p:sldId id="406" r:id="rId68"/>
    <p:sldId id="434" r:id="rId69"/>
    <p:sldId id="435" r:id="rId70"/>
    <p:sldId id="407" r:id="rId71"/>
    <p:sldId id="408" r:id="rId72"/>
    <p:sldId id="436" r:id="rId73"/>
    <p:sldId id="409" r:id="rId74"/>
    <p:sldId id="410" r:id="rId75"/>
    <p:sldId id="437" r:id="rId76"/>
    <p:sldId id="439" r:id="rId77"/>
    <p:sldId id="459" r:id="rId78"/>
    <p:sldId id="411" r:id="rId79"/>
    <p:sldId id="412" r:id="rId80"/>
    <p:sldId id="413" r:id="rId81"/>
    <p:sldId id="438" r:id="rId82"/>
    <p:sldId id="414" r:id="rId83"/>
    <p:sldId id="460" r:id="rId84"/>
    <p:sldId id="416" r:id="rId85"/>
    <p:sldId id="417" r:id="rId86"/>
    <p:sldId id="418" r:id="rId87"/>
    <p:sldId id="419" r:id="rId88"/>
    <p:sldId id="420" r:id="rId89"/>
    <p:sldId id="421" r:id="rId90"/>
    <p:sldId id="422" r:id="rId91"/>
    <p:sldId id="423" r:id="rId92"/>
    <p:sldId id="424" r:id="rId93"/>
    <p:sldId id="426" r:id="rId94"/>
    <p:sldId id="427" r:id="rId95"/>
    <p:sldId id="428" r:id="rId96"/>
    <p:sldId id="290" r:id="rId97"/>
  </p:sldIdLst>
  <p:sldSz cx="9144000" cy="6858000" type="screen4x3"/>
  <p:notesSz cx="7099300" cy="10234613"/>
  <p:defaultTextStyle>
    <a:defPPr>
      <a:defRPr lang="it-IT"/>
    </a:defPPr>
    <a:lvl1pPr algn="l" rtl="0" fontAlgn="base">
      <a:spcBef>
        <a:spcPct val="0"/>
      </a:spcBef>
      <a:spcAft>
        <a:spcPct val="0"/>
      </a:spcAft>
      <a:defRPr sz="3200" kern="1200">
        <a:solidFill>
          <a:srgbClr val="000000"/>
        </a:solidFill>
        <a:latin typeface="Arial" pitchFamily="34" charset="0"/>
        <a:ea typeface="+mn-ea"/>
        <a:cs typeface="+mn-cs"/>
      </a:defRPr>
    </a:lvl1pPr>
    <a:lvl2pPr marL="457200" algn="l" rtl="0" fontAlgn="base">
      <a:spcBef>
        <a:spcPct val="0"/>
      </a:spcBef>
      <a:spcAft>
        <a:spcPct val="0"/>
      </a:spcAft>
      <a:defRPr sz="3200" kern="1200">
        <a:solidFill>
          <a:srgbClr val="000000"/>
        </a:solidFill>
        <a:latin typeface="Arial" pitchFamily="34" charset="0"/>
        <a:ea typeface="+mn-ea"/>
        <a:cs typeface="+mn-cs"/>
      </a:defRPr>
    </a:lvl2pPr>
    <a:lvl3pPr marL="914400" algn="l" rtl="0" fontAlgn="base">
      <a:spcBef>
        <a:spcPct val="0"/>
      </a:spcBef>
      <a:spcAft>
        <a:spcPct val="0"/>
      </a:spcAft>
      <a:defRPr sz="3200" kern="1200">
        <a:solidFill>
          <a:srgbClr val="000000"/>
        </a:solidFill>
        <a:latin typeface="Arial" pitchFamily="34" charset="0"/>
        <a:ea typeface="+mn-ea"/>
        <a:cs typeface="+mn-cs"/>
      </a:defRPr>
    </a:lvl3pPr>
    <a:lvl4pPr marL="1371600" algn="l" rtl="0" fontAlgn="base">
      <a:spcBef>
        <a:spcPct val="0"/>
      </a:spcBef>
      <a:spcAft>
        <a:spcPct val="0"/>
      </a:spcAft>
      <a:defRPr sz="3200" kern="1200">
        <a:solidFill>
          <a:srgbClr val="000000"/>
        </a:solidFill>
        <a:latin typeface="Arial" pitchFamily="34" charset="0"/>
        <a:ea typeface="+mn-ea"/>
        <a:cs typeface="+mn-cs"/>
      </a:defRPr>
    </a:lvl4pPr>
    <a:lvl5pPr marL="1828800" algn="l" rtl="0" fontAlgn="base">
      <a:spcBef>
        <a:spcPct val="0"/>
      </a:spcBef>
      <a:spcAft>
        <a:spcPct val="0"/>
      </a:spcAft>
      <a:defRPr sz="3200" kern="1200">
        <a:solidFill>
          <a:srgbClr val="000000"/>
        </a:solidFill>
        <a:latin typeface="Arial" pitchFamily="34" charset="0"/>
        <a:ea typeface="+mn-ea"/>
        <a:cs typeface="+mn-cs"/>
      </a:defRPr>
    </a:lvl5pPr>
    <a:lvl6pPr marL="2286000" algn="l" defTabSz="914400" rtl="0" eaLnBrk="1" latinLnBrk="0" hangingPunct="1">
      <a:defRPr sz="3200" kern="1200">
        <a:solidFill>
          <a:srgbClr val="000000"/>
        </a:solidFill>
        <a:latin typeface="Arial" pitchFamily="34" charset="0"/>
        <a:ea typeface="+mn-ea"/>
        <a:cs typeface="+mn-cs"/>
      </a:defRPr>
    </a:lvl6pPr>
    <a:lvl7pPr marL="2743200" algn="l" defTabSz="914400" rtl="0" eaLnBrk="1" latinLnBrk="0" hangingPunct="1">
      <a:defRPr sz="3200" kern="1200">
        <a:solidFill>
          <a:srgbClr val="000000"/>
        </a:solidFill>
        <a:latin typeface="Arial" pitchFamily="34" charset="0"/>
        <a:ea typeface="+mn-ea"/>
        <a:cs typeface="+mn-cs"/>
      </a:defRPr>
    </a:lvl7pPr>
    <a:lvl8pPr marL="3200400" algn="l" defTabSz="914400" rtl="0" eaLnBrk="1" latinLnBrk="0" hangingPunct="1">
      <a:defRPr sz="3200" kern="1200">
        <a:solidFill>
          <a:srgbClr val="000000"/>
        </a:solidFill>
        <a:latin typeface="Arial" pitchFamily="34" charset="0"/>
        <a:ea typeface="+mn-ea"/>
        <a:cs typeface="+mn-cs"/>
      </a:defRPr>
    </a:lvl8pPr>
    <a:lvl9pPr marL="3657600" algn="l" defTabSz="914400" rtl="0" eaLnBrk="1" latinLnBrk="0" hangingPunct="1">
      <a:defRPr sz="3200"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a:srgbClr val="003399"/>
    <a:srgbClr val="0066FF"/>
    <a:srgbClr val="0099FF"/>
    <a:srgbClr val="000066"/>
    <a:srgbClr val="66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94694" autoAdjust="0"/>
  </p:normalViewPr>
  <p:slideViewPr>
    <p:cSldViewPr>
      <p:cViewPr varScale="1">
        <p:scale>
          <a:sx n="114" d="100"/>
          <a:sy n="114" d="100"/>
        </p:scale>
        <p:origin x="-18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notesViewPr>
    <p:cSldViewPr>
      <p:cViewPr varScale="1">
        <p:scale>
          <a:sx n="56" d="100"/>
          <a:sy n="56" d="100"/>
        </p:scale>
        <p:origin x="-1806"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solidFill>
                  <a:schemeClr val="tx1"/>
                </a:solidFill>
                <a:latin typeface="Arial" charset="0"/>
              </a:defRPr>
            </a:lvl1pPr>
          </a:lstStyle>
          <a:p>
            <a:pPr>
              <a:defRPr/>
            </a:pPr>
            <a:endParaRPr lang="en-GB"/>
          </a:p>
        </p:txBody>
      </p:sp>
      <p:sp>
        <p:nvSpPr>
          <p:cNvPr id="8294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solidFill>
                  <a:schemeClr val="tx1"/>
                </a:solidFill>
                <a:latin typeface="Arial" charset="0"/>
              </a:defRPr>
            </a:lvl1pPr>
          </a:lstStyle>
          <a:p>
            <a:pPr>
              <a:defRPr/>
            </a:pPr>
            <a:r>
              <a:rPr lang="it-IT"/>
              <a:t>July 2007</a:t>
            </a:r>
            <a:endParaRPr lang="en-GB"/>
          </a:p>
        </p:txBody>
      </p:sp>
      <p:sp>
        <p:nvSpPr>
          <p:cNvPr id="8294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solidFill>
                  <a:schemeClr val="tx1"/>
                </a:solidFill>
                <a:latin typeface="Arial" charset="0"/>
              </a:defRPr>
            </a:lvl1pPr>
          </a:lstStyle>
          <a:p>
            <a:pPr>
              <a:defRPr/>
            </a:pPr>
            <a:endParaRPr lang="en-GB"/>
          </a:p>
        </p:txBody>
      </p:sp>
      <p:sp>
        <p:nvSpPr>
          <p:cNvPr id="8294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solidFill>
                  <a:schemeClr val="tx1"/>
                </a:solidFill>
                <a:latin typeface="Arial" charset="0"/>
              </a:defRPr>
            </a:lvl1pPr>
          </a:lstStyle>
          <a:p>
            <a:pPr>
              <a:defRPr/>
            </a:pPr>
            <a:fld id="{762D118D-C791-4C5A-BD42-052E6B2E4C5C}"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solidFill>
                  <a:schemeClr val="tx1"/>
                </a:solidFill>
                <a:latin typeface="Times" pitchFamily="20" charset="0"/>
              </a:defRPr>
            </a:lvl1pPr>
          </a:lstStyle>
          <a:p>
            <a:pPr>
              <a:defRPr/>
            </a:pPr>
            <a:endParaRPr lang="it-IT" altLang="it-IT"/>
          </a:p>
        </p:txBody>
      </p:sp>
      <p:sp>
        <p:nvSpPr>
          <p:cNvPr id="1024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solidFill>
                  <a:schemeClr val="tx1"/>
                </a:solidFill>
                <a:latin typeface="Times" pitchFamily="20" charset="0"/>
              </a:defRPr>
            </a:lvl1pPr>
          </a:lstStyle>
          <a:p>
            <a:pPr>
              <a:defRPr/>
            </a:pPr>
            <a:r>
              <a:rPr lang="it-IT"/>
              <a:t>July 2007</a:t>
            </a:r>
            <a:endParaRPr lang="it-IT" altLang="it-IT"/>
          </a:p>
        </p:txBody>
      </p:sp>
      <p:sp>
        <p:nvSpPr>
          <p:cNvPr id="109572" name="Rectangle 4"/>
          <p:cNvSpPr>
            <a:spLocks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024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solidFill>
                  <a:schemeClr val="tx1"/>
                </a:solidFill>
                <a:latin typeface="Times" pitchFamily="20" charset="0"/>
              </a:defRPr>
            </a:lvl1pPr>
          </a:lstStyle>
          <a:p>
            <a:pPr>
              <a:defRPr/>
            </a:pPr>
            <a:endParaRPr lang="it-IT" altLang="it-IT"/>
          </a:p>
        </p:txBody>
      </p:sp>
      <p:sp>
        <p:nvSpPr>
          <p:cNvPr id="1024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solidFill>
                  <a:schemeClr val="tx1"/>
                </a:solidFill>
                <a:latin typeface="Times" pitchFamily="20" charset="0"/>
              </a:defRPr>
            </a:lvl1pPr>
          </a:lstStyle>
          <a:p>
            <a:pPr>
              <a:defRPr/>
            </a:pPr>
            <a:fld id="{4FD3A01D-FDC9-4E84-A932-D08640D7A21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992188" y="768350"/>
            <a:ext cx="5114925" cy="3836988"/>
          </a:xfrm>
          <a:ln/>
        </p:spPr>
      </p:sp>
      <p:sp>
        <p:nvSpPr>
          <p:cNvPr id="110595" name="Rectangle 3"/>
          <p:cNvSpPr>
            <a:spLocks noGrp="1" noChangeArrowheads="1"/>
          </p:cNvSpPr>
          <p:nvPr>
            <p:ph type="body" idx="1"/>
          </p:nvPr>
        </p:nvSpPr>
        <p:spPr>
          <a:noFill/>
          <a:ln/>
        </p:spPr>
        <p:txBody>
          <a:bodyPr/>
          <a:lstStyle/>
          <a:p>
            <a:pPr eaLnBrk="1" hangingPunct="1"/>
            <a:endParaRPr lang="it-IT" alt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785813"/>
          </a:xfrm>
          <a:prstGeom prst="rect">
            <a:avLst/>
          </a:prstGeom>
          <a:solidFill>
            <a:srgbClr val="000068"/>
          </a:solidFill>
          <a:ln w="9525">
            <a:noFill/>
            <a:miter lim="800000"/>
            <a:headEnd/>
            <a:tailEnd/>
          </a:ln>
          <a:effectLst/>
        </p:spPr>
        <p:txBody>
          <a:bodyPr wrap="none" anchor="ctr"/>
          <a:lstStyle/>
          <a:p>
            <a:pPr>
              <a:defRPr/>
            </a:pPr>
            <a:endParaRPr lang="it-IT">
              <a:latin typeface="Arial" charset="0"/>
            </a:endParaRPr>
          </a:p>
        </p:txBody>
      </p:sp>
      <p:sp>
        <p:nvSpPr>
          <p:cNvPr id="8" name="Rectangle 2"/>
          <p:cNvSpPr>
            <a:spLocks noChangeArrowheads="1"/>
          </p:cNvSpPr>
          <p:nvPr userDrawn="1"/>
        </p:nvSpPr>
        <p:spPr bwMode="auto">
          <a:xfrm>
            <a:off x="0" y="6443663"/>
            <a:ext cx="9144000" cy="414337"/>
          </a:xfrm>
          <a:prstGeom prst="rect">
            <a:avLst/>
          </a:prstGeom>
          <a:solidFill>
            <a:srgbClr val="000068"/>
          </a:solidFill>
          <a:ln w="9525" algn="ctr">
            <a:noFill/>
            <a:miter lim="800000"/>
            <a:headEnd/>
            <a:tailEnd/>
          </a:ln>
          <a:effectLst/>
        </p:spPr>
        <p:txBody>
          <a:bodyPr wrap="none" anchor="ctr"/>
          <a:lstStyle/>
          <a:p>
            <a:pPr>
              <a:defRPr/>
            </a:pPr>
            <a:endParaRPr lang="it-IT">
              <a:latin typeface="Arial" charset="0"/>
            </a:endParaRPr>
          </a:p>
        </p:txBody>
      </p:sp>
      <p:sp>
        <p:nvSpPr>
          <p:cNvPr id="1040" name="Text Box 16"/>
          <p:cNvSpPr txBox="1">
            <a:spLocks noChangeArrowheads="1"/>
          </p:cNvSpPr>
          <p:nvPr userDrawn="1"/>
        </p:nvSpPr>
        <p:spPr bwMode="auto">
          <a:xfrm>
            <a:off x="2349500" y="6513513"/>
            <a:ext cx="6597650" cy="244475"/>
          </a:xfrm>
          <a:prstGeom prst="rect">
            <a:avLst/>
          </a:prstGeom>
          <a:noFill/>
          <a:ln w="9525">
            <a:noFill/>
            <a:miter lim="800000"/>
            <a:headEnd/>
            <a:tailEnd/>
          </a:ln>
          <a:effectLst/>
        </p:spPr>
        <p:txBody>
          <a:bodyPr>
            <a:spAutoFit/>
          </a:bodyPr>
          <a:lstStyle/>
          <a:p>
            <a:pPr algn="r">
              <a:defRPr/>
            </a:pPr>
            <a:r>
              <a:rPr lang="it-IT" altLang="it-IT" sz="1000" dirty="0">
                <a:solidFill>
                  <a:schemeClr val="bg1"/>
                </a:solidFill>
                <a:latin typeface="Arial" charset="0"/>
              </a:rPr>
              <a:t> </a:t>
            </a:r>
            <a:fld id="{4A89D31E-781A-42F4-9E45-2D7E120BFED9}" type="slidenum">
              <a:rPr lang="it-IT" altLang="it-IT" sz="1000">
                <a:solidFill>
                  <a:schemeClr val="bg1"/>
                </a:solidFill>
                <a:latin typeface="Arial" charset="0"/>
              </a:rPr>
              <a:pPr algn="r">
                <a:defRPr/>
              </a:pPr>
              <a:t>‹N›</a:t>
            </a:fld>
            <a:r>
              <a:rPr lang="it-IT" altLang="it-IT" sz="1000" dirty="0">
                <a:solidFill>
                  <a:schemeClr val="bg1"/>
                </a:solidFill>
                <a:latin typeface="Arial" charset="0"/>
              </a:rPr>
              <a:t> </a:t>
            </a:r>
          </a:p>
        </p:txBody>
      </p:sp>
      <p:grpSp>
        <p:nvGrpSpPr>
          <p:cNvPr id="1029" name="Group 5"/>
          <p:cNvGrpSpPr>
            <a:grpSpLocks noChangeAspect="1"/>
          </p:cNvGrpSpPr>
          <p:nvPr userDrawn="1"/>
        </p:nvGrpSpPr>
        <p:grpSpPr bwMode="auto">
          <a:xfrm>
            <a:off x="6816725" y="254000"/>
            <a:ext cx="2130425" cy="277813"/>
            <a:chOff x="1988" y="973"/>
            <a:chExt cx="3044" cy="396"/>
          </a:xfrm>
        </p:grpSpPr>
        <p:sp>
          <p:nvSpPr>
            <p:cNvPr id="10" name="Freeform 6"/>
            <p:cNvSpPr>
              <a:spLocks noChangeAspect="1" noEditPoints="1"/>
            </p:cNvSpPr>
            <p:nvPr userDrawn="1"/>
          </p:nvSpPr>
          <p:spPr bwMode="auto">
            <a:xfrm>
              <a:off x="4937" y="984"/>
              <a:ext cx="95" cy="54"/>
            </a:xfrm>
            <a:custGeom>
              <a:avLst/>
              <a:gdLst/>
              <a:ahLst/>
              <a:cxnLst>
                <a:cxn ang="0">
                  <a:pos x="16" y="54"/>
                </a:cxn>
                <a:cxn ang="0">
                  <a:pos x="16" y="8"/>
                </a:cxn>
                <a:cxn ang="0">
                  <a:pos x="0" y="8"/>
                </a:cxn>
                <a:cxn ang="0">
                  <a:pos x="0" y="0"/>
                </a:cxn>
                <a:cxn ang="0">
                  <a:pos x="42" y="0"/>
                </a:cxn>
                <a:cxn ang="0">
                  <a:pos x="42" y="8"/>
                </a:cxn>
                <a:cxn ang="0">
                  <a:pos x="24" y="8"/>
                </a:cxn>
                <a:cxn ang="0">
                  <a:pos x="24" y="54"/>
                </a:cxn>
                <a:cxn ang="0">
                  <a:pos x="16" y="54"/>
                </a:cxn>
                <a:cxn ang="0">
                  <a:pos x="46" y="54"/>
                </a:cxn>
                <a:cxn ang="0">
                  <a:pos x="46" y="0"/>
                </a:cxn>
                <a:cxn ang="0">
                  <a:pos x="60" y="0"/>
                </a:cxn>
                <a:cxn ang="0">
                  <a:pos x="72" y="42"/>
                </a:cxn>
                <a:cxn ang="0">
                  <a:pos x="84" y="0"/>
                </a:cxn>
                <a:cxn ang="0">
                  <a:pos x="96" y="0"/>
                </a:cxn>
                <a:cxn ang="0">
                  <a:pos x="96" y="54"/>
                </a:cxn>
                <a:cxn ang="0">
                  <a:pos x="90" y="54"/>
                </a:cxn>
                <a:cxn ang="0">
                  <a:pos x="90" y="10"/>
                </a:cxn>
                <a:cxn ang="0">
                  <a:pos x="76" y="54"/>
                </a:cxn>
                <a:cxn ang="0">
                  <a:pos x="68" y="54"/>
                </a:cxn>
                <a:cxn ang="0">
                  <a:pos x="54" y="8"/>
                </a:cxn>
                <a:cxn ang="0">
                  <a:pos x="54" y="54"/>
                </a:cxn>
                <a:cxn ang="0">
                  <a:pos x="46" y="54"/>
                </a:cxn>
              </a:cxnLst>
              <a:rect l="0" t="0" r="r" b="b"/>
              <a:pathLst>
                <a:path w="96" h="54">
                  <a:moveTo>
                    <a:pt x="16" y="54"/>
                  </a:moveTo>
                  <a:lnTo>
                    <a:pt x="16" y="8"/>
                  </a:lnTo>
                  <a:lnTo>
                    <a:pt x="0" y="8"/>
                  </a:lnTo>
                  <a:lnTo>
                    <a:pt x="0" y="0"/>
                  </a:lnTo>
                  <a:lnTo>
                    <a:pt x="42" y="0"/>
                  </a:lnTo>
                  <a:lnTo>
                    <a:pt x="42" y="8"/>
                  </a:lnTo>
                  <a:lnTo>
                    <a:pt x="24" y="8"/>
                  </a:lnTo>
                  <a:lnTo>
                    <a:pt x="24" y="54"/>
                  </a:lnTo>
                  <a:lnTo>
                    <a:pt x="16" y="54"/>
                  </a:lnTo>
                  <a:close/>
                  <a:moveTo>
                    <a:pt x="46" y="54"/>
                  </a:moveTo>
                  <a:lnTo>
                    <a:pt x="46" y="0"/>
                  </a:lnTo>
                  <a:lnTo>
                    <a:pt x="60" y="0"/>
                  </a:lnTo>
                  <a:lnTo>
                    <a:pt x="72" y="42"/>
                  </a:lnTo>
                  <a:lnTo>
                    <a:pt x="84" y="0"/>
                  </a:lnTo>
                  <a:lnTo>
                    <a:pt x="96" y="0"/>
                  </a:lnTo>
                  <a:lnTo>
                    <a:pt x="96" y="54"/>
                  </a:lnTo>
                  <a:lnTo>
                    <a:pt x="90" y="54"/>
                  </a:lnTo>
                  <a:lnTo>
                    <a:pt x="90" y="10"/>
                  </a:lnTo>
                  <a:lnTo>
                    <a:pt x="76" y="54"/>
                  </a:lnTo>
                  <a:lnTo>
                    <a:pt x="68" y="54"/>
                  </a:lnTo>
                  <a:lnTo>
                    <a:pt x="54" y="8"/>
                  </a:lnTo>
                  <a:lnTo>
                    <a:pt x="54" y="54"/>
                  </a:lnTo>
                  <a:lnTo>
                    <a:pt x="46" y="54"/>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1" name="Freeform 7"/>
            <p:cNvSpPr>
              <a:spLocks noChangeAspect="1"/>
            </p:cNvSpPr>
            <p:nvPr userDrawn="1"/>
          </p:nvSpPr>
          <p:spPr bwMode="auto">
            <a:xfrm>
              <a:off x="2830" y="973"/>
              <a:ext cx="247" cy="292"/>
            </a:xfrm>
            <a:custGeom>
              <a:avLst/>
              <a:gdLst/>
              <a:ahLst/>
              <a:cxnLst>
                <a:cxn ang="0">
                  <a:pos x="0" y="20"/>
                </a:cxn>
                <a:cxn ang="0">
                  <a:pos x="2" y="14"/>
                </a:cxn>
                <a:cxn ang="0">
                  <a:pos x="4" y="8"/>
                </a:cxn>
                <a:cxn ang="0">
                  <a:pos x="8" y="4"/>
                </a:cxn>
                <a:cxn ang="0">
                  <a:pos x="14" y="2"/>
                </a:cxn>
                <a:cxn ang="0">
                  <a:pos x="20" y="0"/>
                </a:cxn>
                <a:cxn ang="0">
                  <a:pos x="26" y="2"/>
                </a:cxn>
                <a:cxn ang="0">
                  <a:pos x="32" y="4"/>
                </a:cxn>
                <a:cxn ang="0">
                  <a:pos x="36" y="8"/>
                </a:cxn>
                <a:cxn ang="0">
                  <a:pos x="38" y="14"/>
                </a:cxn>
                <a:cxn ang="0">
                  <a:pos x="40" y="20"/>
                </a:cxn>
                <a:cxn ang="0">
                  <a:pos x="40" y="190"/>
                </a:cxn>
                <a:cxn ang="0">
                  <a:pos x="44" y="216"/>
                </a:cxn>
                <a:cxn ang="0">
                  <a:pos x="54" y="236"/>
                </a:cxn>
                <a:cxn ang="0">
                  <a:pos x="72" y="250"/>
                </a:cxn>
                <a:cxn ang="0">
                  <a:pos x="96" y="258"/>
                </a:cxn>
                <a:cxn ang="0">
                  <a:pos x="124" y="262"/>
                </a:cxn>
                <a:cxn ang="0">
                  <a:pos x="150" y="258"/>
                </a:cxn>
                <a:cxn ang="0">
                  <a:pos x="174" y="250"/>
                </a:cxn>
                <a:cxn ang="0">
                  <a:pos x="192" y="236"/>
                </a:cxn>
                <a:cxn ang="0">
                  <a:pos x="202" y="216"/>
                </a:cxn>
                <a:cxn ang="0">
                  <a:pos x="206" y="190"/>
                </a:cxn>
                <a:cxn ang="0">
                  <a:pos x="206" y="20"/>
                </a:cxn>
                <a:cxn ang="0">
                  <a:pos x="208" y="14"/>
                </a:cxn>
                <a:cxn ang="0">
                  <a:pos x="210" y="8"/>
                </a:cxn>
                <a:cxn ang="0">
                  <a:pos x="214" y="4"/>
                </a:cxn>
                <a:cxn ang="0">
                  <a:pos x="220" y="2"/>
                </a:cxn>
                <a:cxn ang="0">
                  <a:pos x="226" y="0"/>
                </a:cxn>
                <a:cxn ang="0">
                  <a:pos x="232" y="2"/>
                </a:cxn>
                <a:cxn ang="0">
                  <a:pos x="238" y="4"/>
                </a:cxn>
                <a:cxn ang="0">
                  <a:pos x="242" y="8"/>
                </a:cxn>
                <a:cxn ang="0">
                  <a:pos x="244" y="14"/>
                </a:cxn>
                <a:cxn ang="0">
                  <a:pos x="246" y="20"/>
                </a:cxn>
                <a:cxn ang="0">
                  <a:pos x="246" y="176"/>
                </a:cxn>
                <a:cxn ang="0">
                  <a:pos x="242" y="210"/>
                </a:cxn>
                <a:cxn ang="0">
                  <a:pos x="234" y="236"/>
                </a:cxn>
                <a:cxn ang="0">
                  <a:pos x="220" y="256"/>
                </a:cxn>
                <a:cxn ang="0">
                  <a:pos x="204" y="270"/>
                </a:cxn>
                <a:cxn ang="0">
                  <a:pos x="186" y="282"/>
                </a:cxn>
                <a:cxn ang="0">
                  <a:pos x="164" y="288"/>
                </a:cxn>
                <a:cxn ang="0">
                  <a:pos x="144" y="292"/>
                </a:cxn>
                <a:cxn ang="0">
                  <a:pos x="124" y="292"/>
                </a:cxn>
                <a:cxn ang="0">
                  <a:pos x="102" y="292"/>
                </a:cxn>
                <a:cxn ang="0">
                  <a:pos x="82" y="288"/>
                </a:cxn>
                <a:cxn ang="0">
                  <a:pos x="60" y="282"/>
                </a:cxn>
                <a:cxn ang="0">
                  <a:pos x="42" y="270"/>
                </a:cxn>
                <a:cxn ang="0">
                  <a:pos x="26" y="256"/>
                </a:cxn>
                <a:cxn ang="0">
                  <a:pos x="12" y="236"/>
                </a:cxn>
                <a:cxn ang="0">
                  <a:pos x="4" y="210"/>
                </a:cxn>
                <a:cxn ang="0">
                  <a:pos x="0" y="176"/>
                </a:cxn>
                <a:cxn ang="0">
                  <a:pos x="0" y="20"/>
                </a:cxn>
              </a:cxnLst>
              <a:rect l="0" t="0" r="r" b="b"/>
              <a:pathLst>
                <a:path w="246" h="292">
                  <a:moveTo>
                    <a:pt x="0" y="20"/>
                  </a:moveTo>
                  <a:lnTo>
                    <a:pt x="2" y="14"/>
                  </a:lnTo>
                  <a:lnTo>
                    <a:pt x="4" y="8"/>
                  </a:lnTo>
                  <a:lnTo>
                    <a:pt x="8" y="4"/>
                  </a:lnTo>
                  <a:lnTo>
                    <a:pt x="14" y="2"/>
                  </a:lnTo>
                  <a:lnTo>
                    <a:pt x="20" y="0"/>
                  </a:lnTo>
                  <a:lnTo>
                    <a:pt x="26" y="2"/>
                  </a:lnTo>
                  <a:lnTo>
                    <a:pt x="32" y="4"/>
                  </a:lnTo>
                  <a:lnTo>
                    <a:pt x="36" y="8"/>
                  </a:lnTo>
                  <a:lnTo>
                    <a:pt x="38" y="14"/>
                  </a:lnTo>
                  <a:lnTo>
                    <a:pt x="40" y="20"/>
                  </a:lnTo>
                  <a:lnTo>
                    <a:pt x="40" y="190"/>
                  </a:lnTo>
                  <a:lnTo>
                    <a:pt x="44" y="216"/>
                  </a:lnTo>
                  <a:lnTo>
                    <a:pt x="54" y="236"/>
                  </a:lnTo>
                  <a:lnTo>
                    <a:pt x="72" y="250"/>
                  </a:lnTo>
                  <a:lnTo>
                    <a:pt x="96" y="258"/>
                  </a:lnTo>
                  <a:lnTo>
                    <a:pt x="124" y="262"/>
                  </a:lnTo>
                  <a:lnTo>
                    <a:pt x="150" y="258"/>
                  </a:lnTo>
                  <a:lnTo>
                    <a:pt x="174" y="250"/>
                  </a:lnTo>
                  <a:lnTo>
                    <a:pt x="192" y="236"/>
                  </a:lnTo>
                  <a:lnTo>
                    <a:pt x="202" y="216"/>
                  </a:lnTo>
                  <a:lnTo>
                    <a:pt x="206" y="190"/>
                  </a:lnTo>
                  <a:lnTo>
                    <a:pt x="206" y="20"/>
                  </a:lnTo>
                  <a:lnTo>
                    <a:pt x="208" y="14"/>
                  </a:lnTo>
                  <a:lnTo>
                    <a:pt x="210" y="8"/>
                  </a:lnTo>
                  <a:lnTo>
                    <a:pt x="214" y="4"/>
                  </a:lnTo>
                  <a:lnTo>
                    <a:pt x="220" y="2"/>
                  </a:lnTo>
                  <a:lnTo>
                    <a:pt x="226" y="0"/>
                  </a:lnTo>
                  <a:lnTo>
                    <a:pt x="232" y="2"/>
                  </a:lnTo>
                  <a:lnTo>
                    <a:pt x="238" y="4"/>
                  </a:lnTo>
                  <a:lnTo>
                    <a:pt x="242" y="8"/>
                  </a:lnTo>
                  <a:lnTo>
                    <a:pt x="244" y="14"/>
                  </a:lnTo>
                  <a:lnTo>
                    <a:pt x="246" y="20"/>
                  </a:lnTo>
                  <a:lnTo>
                    <a:pt x="246" y="176"/>
                  </a:lnTo>
                  <a:lnTo>
                    <a:pt x="242" y="210"/>
                  </a:lnTo>
                  <a:lnTo>
                    <a:pt x="234" y="236"/>
                  </a:lnTo>
                  <a:lnTo>
                    <a:pt x="220" y="256"/>
                  </a:lnTo>
                  <a:lnTo>
                    <a:pt x="204" y="270"/>
                  </a:lnTo>
                  <a:lnTo>
                    <a:pt x="186" y="282"/>
                  </a:lnTo>
                  <a:lnTo>
                    <a:pt x="164" y="288"/>
                  </a:lnTo>
                  <a:lnTo>
                    <a:pt x="144" y="292"/>
                  </a:lnTo>
                  <a:lnTo>
                    <a:pt x="124" y="292"/>
                  </a:lnTo>
                  <a:lnTo>
                    <a:pt x="102" y="292"/>
                  </a:lnTo>
                  <a:lnTo>
                    <a:pt x="82" y="288"/>
                  </a:lnTo>
                  <a:lnTo>
                    <a:pt x="60" y="282"/>
                  </a:lnTo>
                  <a:lnTo>
                    <a:pt x="42" y="270"/>
                  </a:lnTo>
                  <a:lnTo>
                    <a:pt x="26" y="256"/>
                  </a:lnTo>
                  <a:lnTo>
                    <a:pt x="12" y="236"/>
                  </a:lnTo>
                  <a:lnTo>
                    <a:pt x="4" y="210"/>
                  </a:lnTo>
                  <a:lnTo>
                    <a:pt x="0" y="176"/>
                  </a:lnTo>
                  <a:lnTo>
                    <a:pt x="0" y="20"/>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2" name="Freeform 8"/>
            <p:cNvSpPr>
              <a:spLocks noChangeAspect="1"/>
            </p:cNvSpPr>
            <p:nvPr userDrawn="1"/>
          </p:nvSpPr>
          <p:spPr bwMode="auto">
            <a:xfrm>
              <a:off x="3195" y="973"/>
              <a:ext cx="243" cy="292"/>
            </a:xfrm>
            <a:custGeom>
              <a:avLst/>
              <a:gdLst/>
              <a:ahLst/>
              <a:cxnLst>
                <a:cxn ang="0">
                  <a:pos x="38" y="274"/>
                </a:cxn>
                <a:cxn ang="0">
                  <a:pos x="38" y="280"/>
                </a:cxn>
                <a:cxn ang="0">
                  <a:pos x="36" y="286"/>
                </a:cxn>
                <a:cxn ang="0">
                  <a:pos x="32" y="290"/>
                </a:cxn>
                <a:cxn ang="0">
                  <a:pos x="26" y="292"/>
                </a:cxn>
                <a:cxn ang="0">
                  <a:pos x="18" y="292"/>
                </a:cxn>
                <a:cxn ang="0">
                  <a:pos x="12" y="292"/>
                </a:cxn>
                <a:cxn ang="0">
                  <a:pos x="6" y="290"/>
                </a:cxn>
                <a:cxn ang="0">
                  <a:pos x="2" y="286"/>
                </a:cxn>
                <a:cxn ang="0">
                  <a:pos x="0" y="280"/>
                </a:cxn>
                <a:cxn ang="0">
                  <a:pos x="0" y="274"/>
                </a:cxn>
                <a:cxn ang="0">
                  <a:pos x="0" y="22"/>
                </a:cxn>
                <a:cxn ang="0">
                  <a:pos x="0" y="14"/>
                </a:cxn>
                <a:cxn ang="0">
                  <a:pos x="2" y="8"/>
                </a:cxn>
                <a:cxn ang="0">
                  <a:pos x="6" y="4"/>
                </a:cxn>
                <a:cxn ang="0">
                  <a:pos x="10" y="2"/>
                </a:cxn>
                <a:cxn ang="0">
                  <a:pos x="18" y="0"/>
                </a:cxn>
                <a:cxn ang="0">
                  <a:pos x="24" y="2"/>
                </a:cxn>
                <a:cxn ang="0">
                  <a:pos x="28" y="4"/>
                </a:cxn>
                <a:cxn ang="0">
                  <a:pos x="34" y="6"/>
                </a:cxn>
                <a:cxn ang="0">
                  <a:pos x="38" y="12"/>
                </a:cxn>
                <a:cxn ang="0">
                  <a:pos x="44" y="20"/>
                </a:cxn>
                <a:cxn ang="0">
                  <a:pos x="204" y="228"/>
                </a:cxn>
                <a:cxn ang="0">
                  <a:pos x="206" y="228"/>
                </a:cxn>
                <a:cxn ang="0">
                  <a:pos x="206" y="20"/>
                </a:cxn>
                <a:cxn ang="0">
                  <a:pos x="206" y="14"/>
                </a:cxn>
                <a:cxn ang="0">
                  <a:pos x="208" y="8"/>
                </a:cxn>
                <a:cxn ang="0">
                  <a:pos x="212" y="4"/>
                </a:cxn>
                <a:cxn ang="0">
                  <a:pos x="218" y="2"/>
                </a:cxn>
                <a:cxn ang="0">
                  <a:pos x="224" y="0"/>
                </a:cxn>
                <a:cxn ang="0">
                  <a:pos x="232" y="2"/>
                </a:cxn>
                <a:cxn ang="0">
                  <a:pos x="236" y="4"/>
                </a:cxn>
                <a:cxn ang="0">
                  <a:pos x="240" y="8"/>
                </a:cxn>
                <a:cxn ang="0">
                  <a:pos x="244" y="14"/>
                </a:cxn>
                <a:cxn ang="0">
                  <a:pos x="244" y="20"/>
                </a:cxn>
                <a:cxn ang="0">
                  <a:pos x="244" y="272"/>
                </a:cxn>
                <a:cxn ang="0">
                  <a:pos x="244" y="280"/>
                </a:cxn>
                <a:cxn ang="0">
                  <a:pos x="242" y="286"/>
                </a:cxn>
                <a:cxn ang="0">
                  <a:pos x="238" y="290"/>
                </a:cxn>
                <a:cxn ang="0">
                  <a:pos x="234" y="292"/>
                </a:cxn>
                <a:cxn ang="0">
                  <a:pos x="226" y="292"/>
                </a:cxn>
                <a:cxn ang="0">
                  <a:pos x="220" y="292"/>
                </a:cxn>
                <a:cxn ang="0">
                  <a:pos x="214" y="290"/>
                </a:cxn>
                <a:cxn ang="0">
                  <a:pos x="210" y="286"/>
                </a:cxn>
                <a:cxn ang="0">
                  <a:pos x="204" y="282"/>
                </a:cxn>
                <a:cxn ang="0">
                  <a:pos x="200" y="274"/>
                </a:cxn>
                <a:cxn ang="0">
                  <a:pos x="40" y="66"/>
                </a:cxn>
                <a:cxn ang="0">
                  <a:pos x="38" y="66"/>
                </a:cxn>
                <a:cxn ang="0">
                  <a:pos x="38" y="274"/>
                </a:cxn>
              </a:cxnLst>
              <a:rect l="0" t="0" r="r" b="b"/>
              <a:pathLst>
                <a:path w="244" h="292">
                  <a:moveTo>
                    <a:pt x="38" y="274"/>
                  </a:moveTo>
                  <a:lnTo>
                    <a:pt x="38" y="280"/>
                  </a:lnTo>
                  <a:lnTo>
                    <a:pt x="36" y="286"/>
                  </a:lnTo>
                  <a:lnTo>
                    <a:pt x="32" y="290"/>
                  </a:lnTo>
                  <a:lnTo>
                    <a:pt x="26" y="292"/>
                  </a:lnTo>
                  <a:lnTo>
                    <a:pt x="18" y="292"/>
                  </a:lnTo>
                  <a:lnTo>
                    <a:pt x="12" y="292"/>
                  </a:lnTo>
                  <a:lnTo>
                    <a:pt x="6" y="290"/>
                  </a:lnTo>
                  <a:lnTo>
                    <a:pt x="2" y="286"/>
                  </a:lnTo>
                  <a:lnTo>
                    <a:pt x="0" y="280"/>
                  </a:lnTo>
                  <a:lnTo>
                    <a:pt x="0" y="274"/>
                  </a:lnTo>
                  <a:lnTo>
                    <a:pt x="0" y="22"/>
                  </a:lnTo>
                  <a:lnTo>
                    <a:pt x="0" y="14"/>
                  </a:lnTo>
                  <a:lnTo>
                    <a:pt x="2" y="8"/>
                  </a:lnTo>
                  <a:lnTo>
                    <a:pt x="6" y="4"/>
                  </a:lnTo>
                  <a:lnTo>
                    <a:pt x="10" y="2"/>
                  </a:lnTo>
                  <a:lnTo>
                    <a:pt x="18" y="0"/>
                  </a:lnTo>
                  <a:lnTo>
                    <a:pt x="24" y="2"/>
                  </a:lnTo>
                  <a:lnTo>
                    <a:pt x="28" y="4"/>
                  </a:lnTo>
                  <a:lnTo>
                    <a:pt x="34" y="6"/>
                  </a:lnTo>
                  <a:lnTo>
                    <a:pt x="38" y="12"/>
                  </a:lnTo>
                  <a:lnTo>
                    <a:pt x="44" y="20"/>
                  </a:lnTo>
                  <a:lnTo>
                    <a:pt x="204" y="228"/>
                  </a:lnTo>
                  <a:lnTo>
                    <a:pt x="206" y="228"/>
                  </a:lnTo>
                  <a:lnTo>
                    <a:pt x="206" y="20"/>
                  </a:lnTo>
                  <a:lnTo>
                    <a:pt x="206" y="14"/>
                  </a:lnTo>
                  <a:lnTo>
                    <a:pt x="208" y="8"/>
                  </a:lnTo>
                  <a:lnTo>
                    <a:pt x="212" y="4"/>
                  </a:lnTo>
                  <a:lnTo>
                    <a:pt x="218" y="2"/>
                  </a:lnTo>
                  <a:lnTo>
                    <a:pt x="224" y="0"/>
                  </a:lnTo>
                  <a:lnTo>
                    <a:pt x="232" y="2"/>
                  </a:lnTo>
                  <a:lnTo>
                    <a:pt x="236" y="4"/>
                  </a:lnTo>
                  <a:lnTo>
                    <a:pt x="240" y="8"/>
                  </a:lnTo>
                  <a:lnTo>
                    <a:pt x="244" y="14"/>
                  </a:lnTo>
                  <a:lnTo>
                    <a:pt x="244" y="20"/>
                  </a:lnTo>
                  <a:lnTo>
                    <a:pt x="244" y="272"/>
                  </a:lnTo>
                  <a:lnTo>
                    <a:pt x="244" y="280"/>
                  </a:lnTo>
                  <a:lnTo>
                    <a:pt x="242" y="286"/>
                  </a:lnTo>
                  <a:lnTo>
                    <a:pt x="238" y="290"/>
                  </a:lnTo>
                  <a:lnTo>
                    <a:pt x="234" y="292"/>
                  </a:lnTo>
                  <a:lnTo>
                    <a:pt x="226" y="292"/>
                  </a:lnTo>
                  <a:lnTo>
                    <a:pt x="220" y="292"/>
                  </a:lnTo>
                  <a:lnTo>
                    <a:pt x="214" y="290"/>
                  </a:lnTo>
                  <a:lnTo>
                    <a:pt x="210" y="286"/>
                  </a:lnTo>
                  <a:lnTo>
                    <a:pt x="204" y="282"/>
                  </a:lnTo>
                  <a:lnTo>
                    <a:pt x="200" y="274"/>
                  </a:lnTo>
                  <a:lnTo>
                    <a:pt x="40" y="66"/>
                  </a:lnTo>
                  <a:lnTo>
                    <a:pt x="38" y="66"/>
                  </a:lnTo>
                  <a:lnTo>
                    <a:pt x="38" y="274"/>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3" name="Freeform 9"/>
            <p:cNvSpPr>
              <a:spLocks noChangeAspect="1"/>
            </p:cNvSpPr>
            <p:nvPr userDrawn="1"/>
          </p:nvSpPr>
          <p:spPr bwMode="auto">
            <a:xfrm>
              <a:off x="3555" y="973"/>
              <a:ext cx="41" cy="292"/>
            </a:xfrm>
            <a:custGeom>
              <a:avLst/>
              <a:gdLst/>
              <a:ahLst/>
              <a:cxnLst>
                <a:cxn ang="0">
                  <a:pos x="40" y="274"/>
                </a:cxn>
                <a:cxn ang="0">
                  <a:pos x="38" y="280"/>
                </a:cxn>
                <a:cxn ang="0">
                  <a:pos x="36" y="286"/>
                </a:cxn>
                <a:cxn ang="0">
                  <a:pos x="32" y="290"/>
                </a:cxn>
                <a:cxn ang="0">
                  <a:pos x="26" y="292"/>
                </a:cxn>
                <a:cxn ang="0">
                  <a:pos x="20" y="292"/>
                </a:cxn>
                <a:cxn ang="0">
                  <a:pos x="14" y="292"/>
                </a:cxn>
                <a:cxn ang="0">
                  <a:pos x="8" y="290"/>
                </a:cxn>
                <a:cxn ang="0">
                  <a:pos x="4" y="286"/>
                </a:cxn>
                <a:cxn ang="0">
                  <a:pos x="2" y="280"/>
                </a:cxn>
                <a:cxn ang="0">
                  <a:pos x="0" y="274"/>
                </a:cxn>
                <a:cxn ang="0">
                  <a:pos x="0" y="20"/>
                </a:cxn>
                <a:cxn ang="0">
                  <a:pos x="2" y="14"/>
                </a:cxn>
                <a:cxn ang="0">
                  <a:pos x="4" y="8"/>
                </a:cxn>
                <a:cxn ang="0">
                  <a:pos x="8" y="4"/>
                </a:cxn>
                <a:cxn ang="0">
                  <a:pos x="14" y="2"/>
                </a:cxn>
                <a:cxn ang="0">
                  <a:pos x="20" y="0"/>
                </a:cxn>
                <a:cxn ang="0">
                  <a:pos x="26" y="2"/>
                </a:cxn>
                <a:cxn ang="0">
                  <a:pos x="32" y="4"/>
                </a:cxn>
                <a:cxn ang="0">
                  <a:pos x="36" y="8"/>
                </a:cxn>
                <a:cxn ang="0">
                  <a:pos x="38" y="14"/>
                </a:cxn>
                <a:cxn ang="0">
                  <a:pos x="40" y="20"/>
                </a:cxn>
                <a:cxn ang="0">
                  <a:pos x="40" y="274"/>
                </a:cxn>
              </a:cxnLst>
              <a:rect l="0" t="0" r="r" b="b"/>
              <a:pathLst>
                <a:path w="40" h="292">
                  <a:moveTo>
                    <a:pt x="40" y="274"/>
                  </a:moveTo>
                  <a:lnTo>
                    <a:pt x="38" y="280"/>
                  </a:lnTo>
                  <a:lnTo>
                    <a:pt x="36" y="286"/>
                  </a:lnTo>
                  <a:lnTo>
                    <a:pt x="32" y="290"/>
                  </a:lnTo>
                  <a:lnTo>
                    <a:pt x="26" y="292"/>
                  </a:lnTo>
                  <a:lnTo>
                    <a:pt x="20" y="292"/>
                  </a:lnTo>
                  <a:lnTo>
                    <a:pt x="14" y="292"/>
                  </a:lnTo>
                  <a:lnTo>
                    <a:pt x="8" y="290"/>
                  </a:lnTo>
                  <a:lnTo>
                    <a:pt x="4" y="286"/>
                  </a:lnTo>
                  <a:lnTo>
                    <a:pt x="2" y="280"/>
                  </a:lnTo>
                  <a:lnTo>
                    <a:pt x="0" y="274"/>
                  </a:lnTo>
                  <a:lnTo>
                    <a:pt x="0" y="20"/>
                  </a:lnTo>
                  <a:lnTo>
                    <a:pt x="2" y="14"/>
                  </a:lnTo>
                  <a:lnTo>
                    <a:pt x="4" y="8"/>
                  </a:lnTo>
                  <a:lnTo>
                    <a:pt x="8" y="4"/>
                  </a:lnTo>
                  <a:lnTo>
                    <a:pt x="14" y="2"/>
                  </a:lnTo>
                  <a:lnTo>
                    <a:pt x="20" y="0"/>
                  </a:lnTo>
                  <a:lnTo>
                    <a:pt x="26" y="2"/>
                  </a:lnTo>
                  <a:lnTo>
                    <a:pt x="32" y="4"/>
                  </a:lnTo>
                  <a:lnTo>
                    <a:pt x="36" y="8"/>
                  </a:lnTo>
                  <a:lnTo>
                    <a:pt x="38" y="14"/>
                  </a:lnTo>
                  <a:lnTo>
                    <a:pt x="40" y="20"/>
                  </a:lnTo>
                  <a:lnTo>
                    <a:pt x="40" y="274"/>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4" name="Freeform 10"/>
            <p:cNvSpPr>
              <a:spLocks noChangeAspect="1"/>
            </p:cNvSpPr>
            <p:nvPr userDrawn="1"/>
          </p:nvSpPr>
          <p:spPr bwMode="auto">
            <a:xfrm>
              <a:off x="3714" y="978"/>
              <a:ext cx="150" cy="287"/>
            </a:xfrm>
            <a:custGeom>
              <a:avLst/>
              <a:gdLst/>
              <a:ahLst/>
              <a:cxnLst>
                <a:cxn ang="0">
                  <a:pos x="38" y="270"/>
                </a:cxn>
                <a:cxn ang="0">
                  <a:pos x="38" y="276"/>
                </a:cxn>
                <a:cxn ang="0">
                  <a:pos x="34" y="282"/>
                </a:cxn>
                <a:cxn ang="0">
                  <a:pos x="30" y="286"/>
                </a:cxn>
                <a:cxn ang="0">
                  <a:pos x="26" y="288"/>
                </a:cxn>
                <a:cxn ang="0">
                  <a:pos x="18" y="288"/>
                </a:cxn>
                <a:cxn ang="0">
                  <a:pos x="12" y="288"/>
                </a:cxn>
                <a:cxn ang="0">
                  <a:pos x="6" y="286"/>
                </a:cxn>
                <a:cxn ang="0">
                  <a:pos x="2" y="282"/>
                </a:cxn>
                <a:cxn ang="0">
                  <a:pos x="0" y="276"/>
                </a:cxn>
                <a:cxn ang="0">
                  <a:pos x="0" y="270"/>
                </a:cxn>
                <a:cxn ang="0">
                  <a:pos x="0" y="18"/>
                </a:cxn>
                <a:cxn ang="0">
                  <a:pos x="0" y="14"/>
                </a:cxn>
                <a:cxn ang="0">
                  <a:pos x="2" y="8"/>
                </a:cxn>
                <a:cxn ang="0">
                  <a:pos x="4" y="4"/>
                </a:cxn>
                <a:cxn ang="0">
                  <a:pos x="8" y="2"/>
                </a:cxn>
                <a:cxn ang="0">
                  <a:pos x="14" y="0"/>
                </a:cxn>
                <a:cxn ang="0">
                  <a:pos x="20" y="0"/>
                </a:cxn>
                <a:cxn ang="0">
                  <a:pos x="132" y="0"/>
                </a:cxn>
                <a:cxn ang="0">
                  <a:pos x="138" y="0"/>
                </a:cxn>
                <a:cxn ang="0">
                  <a:pos x="142" y="2"/>
                </a:cxn>
                <a:cxn ang="0">
                  <a:pos x="146" y="6"/>
                </a:cxn>
                <a:cxn ang="0">
                  <a:pos x="150" y="10"/>
                </a:cxn>
                <a:cxn ang="0">
                  <a:pos x="150" y="16"/>
                </a:cxn>
                <a:cxn ang="0">
                  <a:pos x="150" y="22"/>
                </a:cxn>
                <a:cxn ang="0">
                  <a:pos x="146" y="26"/>
                </a:cxn>
                <a:cxn ang="0">
                  <a:pos x="142" y="30"/>
                </a:cxn>
                <a:cxn ang="0">
                  <a:pos x="138" y="32"/>
                </a:cxn>
                <a:cxn ang="0">
                  <a:pos x="132" y="32"/>
                </a:cxn>
                <a:cxn ang="0">
                  <a:pos x="38" y="32"/>
                </a:cxn>
                <a:cxn ang="0">
                  <a:pos x="38" y="126"/>
                </a:cxn>
                <a:cxn ang="0">
                  <a:pos x="120" y="126"/>
                </a:cxn>
                <a:cxn ang="0">
                  <a:pos x="126" y="126"/>
                </a:cxn>
                <a:cxn ang="0">
                  <a:pos x="132" y="128"/>
                </a:cxn>
                <a:cxn ang="0">
                  <a:pos x="136" y="132"/>
                </a:cxn>
                <a:cxn ang="0">
                  <a:pos x="138" y="136"/>
                </a:cxn>
                <a:cxn ang="0">
                  <a:pos x="140" y="142"/>
                </a:cxn>
                <a:cxn ang="0">
                  <a:pos x="138" y="148"/>
                </a:cxn>
                <a:cxn ang="0">
                  <a:pos x="136" y="154"/>
                </a:cxn>
                <a:cxn ang="0">
                  <a:pos x="132" y="156"/>
                </a:cxn>
                <a:cxn ang="0">
                  <a:pos x="126" y="158"/>
                </a:cxn>
                <a:cxn ang="0">
                  <a:pos x="120" y="160"/>
                </a:cxn>
                <a:cxn ang="0">
                  <a:pos x="38" y="160"/>
                </a:cxn>
                <a:cxn ang="0">
                  <a:pos x="38" y="270"/>
                </a:cxn>
              </a:cxnLst>
              <a:rect l="0" t="0" r="r" b="b"/>
              <a:pathLst>
                <a:path w="150" h="288">
                  <a:moveTo>
                    <a:pt x="38" y="270"/>
                  </a:moveTo>
                  <a:lnTo>
                    <a:pt x="38" y="276"/>
                  </a:lnTo>
                  <a:lnTo>
                    <a:pt x="34" y="282"/>
                  </a:lnTo>
                  <a:lnTo>
                    <a:pt x="30" y="286"/>
                  </a:lnTo>
                  <a:lnTo>
                    <a:pt x="26" y="288"/>
                  </a:lnTo>
                  <a:lnTo>
                    <a:pt x="18" y="288"/>
                  </a:lnTo>
                  <a:lnTo>
                    <a:pt x="12" y="288"/>
                  </a:lnTo>
                  <a:lnTo>
                    <a:pt x="6" y="286"/>
                  </a:lnTo>
                  <a:lnTo>
                    <a:pt x="2" y="282"/>
                  </a:lnTo>
                  <a:lnTo>
                    <a:pt x="0" y="276"/>
                  </a:lnTo>
                  <a:lnTo>
                    <a:pt x="0" y="270"/>
                  </a:lnTo>
                  <a:lnTo>
                    <a:pt x="0" y="18"/>
                  </a:lnTo>
                  <a:lnTo>
                    <a:pt x="0" y="14"/>
                  </a:lnTo>
                  <a:lnTo>
                    <a:pt x="2" y="8"/>
                  </a:lnTo>
                  <a:lnTo>
                    <a:pt x="4" y="4"/>
                  </a:lnTo>
                  <a:lnTo>
                    <a:pt x="8" y="2"/>
                  </a:lnTo>
                  <a:lnTo>
                    <a:pt x="14" y="0"/>
                  </a:lnTo>
                  <a:lnTo>
                    <a:pt x="20" y="0"/>
                  </a:lnTo>
                  <a:lnTo>
                    <a:pt x="132" y="0"/>
                  </a:lnTo>
                  <a:lnTo>
                    <a:pt x="138" y="0"/>
                  </a:lnTo>
                  <a:lnTo>
                    <a:pt x="142" y="2"/>
                  </a:lnTo>
                  <a:lnTo>
                    <a:pt x="146" y="6"/>
                  </a:lnTo>
                  <a:lnTo>
                    <a:pt x="150" y="10"/>
                  </a:lnTo>
                  <a:lnTo>
                    <a:pt x="150" y="16"/>
                  </a:lnTo>
                  <a:lnTo>
                    <a:pt x="150" y="22"/>
                  </a:lnTo>
                  <a:lnTo>
                    <a:pt x="146" y="26"/>
                  </a:lnTo>
                  <a:lnTo>
                    <a:pt x="142" y="30"/>
                  </a:lnTo>
                  <a:lnTo>
                    <a:pt x="138" y="32"/>
                  </a:lnTo>
                  <a:lnTo>
                    <a:pt x="132" y="32"/>
                  </a:lnTo>
                  <a:lnTo>
                    <a:pt x="38" y="32"/>
                  </a:lnTo>
                  <a:lnTo>
                    <a:pt x="38" y="126"/>
                  </a:lnTo>
                  <a:lnTo>
                    <a:pt x="120" y="126"/>
                  </a:lnTo>
                  <a:lnTo>
                    <a:pt x="126" y="126"/>
                  </a:lnTo>
                  <a:lnTo>
                    <a:pt x="132" y="128"/>
                  </a:lnTo>
                  <a:lnTo>
                    <a:pt x="136" y="132"/>
                  </a:lnTo>
                  <a:lnTo>
                    <a:pt x="138" y="136"/>
                  </a:lnTo>
                  <a:lnTo>
                    <a:pt x="140" y="142"/>
                  </a:lnTo>
                  <a:lnTo>
                    <a:pt x="138" y="148"/>
                  </a:lnTo>
                  <a:lnTo>
                    <a:pt x="136" y="154"/>
                  </a:lnTo>
                  <a:lnTo>
                    <a:pt x="132" y="156"/>
                  </a:lnTo>
                  <a:lnTo>
                    <a:pt x="126" y="158"/>
                  </a:lnTo>
                  <a:lnTo>
                    <a:pt x="120" y="160"/>
                  </a:lnTo>
                  <a:lnTo>
                    <a:pt x="38" y="160"/>
                  </a:lnTo>
                  <a:lnTo>
                    <a:pt x="38" y="270"/>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5" name="Freeform 11"/>
            <p:cNvSpPr>
              <a:spLocks noChangeAspect="1"/>
            </p:cNvSpPr>
            <p:nvPr userDrawn="1"/>
          </p:nvSpPr>
          <p:spPr bwMode="auto">
            <a:xfrm>
              <a:off x="3959" y="973"/>
              <a:ext cx="143" cy="290"/>
            </a:xfrm>
            <a:custGeom>
              <a:avLst/>
              <a:gdLst/>
              <a:ahLst/>
              <a:cxnLst>
                <a:cxn ang="0">
                  <a:pos x="40" y="258"/>
                </a:cxn>
                <a:cxn ang="0">
                  <a:pos x="122" y="258"/>
                </a:cxn>
                <a:cxn ang="0">
                  <a:pos x="130" y="258"/>
                </a:cxn>
                <a:cxn ang="0">
                  <a:pos x="134" y="260"/>
                </a:cxn>
                <a:cxn ang="0">
                  <a:pos x="138" y="264"/>
                </a:cxn>
                <a:cxn ang="0">
                  <a:pos x="142" y="268"/>
                </a:cxn>
                <a:cxn ang="0">
                  <a:pos x="142" y="274"/>
                </a:cxn>
                <a:cxn ang="0">
                  <a:pos x="142" y="280"/>
                </a:cxn>
                <a:cxn ang="0">
                  <a:pos x="138" y="284"/>
                </a:cxn>
                <a:cxn ang="0">
                  <a:pos x="134" y="288"/>
                </a:cxn>
                <a:cxn ang="0">
                  <a:pos x="130" y="290"/>
                </a:cxn>
                <a:cxn ang="0">
                  <a:pos x="122" y="290"/>
                </a:cxn>
                <a:cxn ang="0">
                  <a:pos x="22" y="290"/>
                </a:cxn>
                <a:cxn ang="0">
                  <a:pos x="14" y="290"/>
                </a:cxn>
                <a:cxn ang="0">
                  <a:pos x="10" y="288"/>
                </a:cxn>
                <a:cxn ang="0">
                  <a:pos x="6" y="284"/>
                </a:cxn>
                <a:cxn ang="0">
                  <a:pos x="2" y="280"/>
                </a:cxn>
                <a:cxn ang="0">
                  <a:pos x="0" y="276"/>
                </a:cxn>
                <a:cxn ang="0">
                  <a:pos x="0" y="270"/>
                </a:cxn>
                <a:cxn ang="0">
                  <a:pos x="0" y="20"/>
                </a:cxn>
                <a:cxn ang="0">
                  <a:pos x="2" y="14"/>
                </a:cxn>
                <a:cxn ang="0">
                  <a:pos x="4" y="8"/>
                </a:cxn>
                <a:cxn ang="0">
                  <a:pos x="8" y="4"/>
                </a:cxn>
                <a:cxn ang="0">
                  <a:pos x="14" y="2"/>
                </a:cxn>
                <a:cxn ang="0">
                  <a:pos x="20" y="0"/>
                </a:cxn>
                <a:cxn ang="0">
                  <a:pos x="26" y="2"/>
                </a:cxn>
                <a:cxn ang="0">
                  <a:pos x="32" y="4"/>
                </a:cxn>
                <a:cxn ang="0">
                  <a:pos x="36" y="8"/>
                </a:cxn>
                <a:cxn ang="0">
                  <a:pos x="38" y="14"/>
                </a:cxn>
                <a:cxn ang="0">
                  <a:pos x="40" y="20"/>
                </a:cxn>
                <a:cxn ang="0">
                  <a:pos x="40" y="258"/>
                </a:cxn>
              </a:cxnLst>
              <a:rect l="0" t="0" r="r" b="b"/>
              <a:pathLst>
                <a:path w="142" h="290">
                  <a:moveTo>
                    <a:pt x="40" y="258"/>
                  </a:moveTo>
                  <a:lnTo>
                    <a:pt x="122" y="258"/>
                  </a:lnTo>
                  <a:lnTo>
                    <a:pt x="130" y="258"/>
                  </a:lnTo>
                  <a:lnTo>
                    <a:pt x="134" y="260"/>
                  </a:lnTo>
                  <a:lnTo>
                    <a:pt x="138" y="264"/>
                  </a:lnTo>
                  <a:lnTo>
                    <a:pt x="142" y="268"/>
                  </a:lnTo>
                  <a:lnTo>
                    <a:pt x="142" y="274"/>
                  </a:lnTo>
                  <a:lnTo>
                    <a:pt x="142" y="280"/>
                  </a:lnTo>
                  <a:lnTo>
                    <a:pt x="138" y="284"/>
                  </a:lnTo>
                  <a:lnTo>
                    <a:pt x="134" y="288"/>
                  </a:lnTo>
                  <a:lnTo>
                    <a:pt x="130" y="290"/>
                  </a:lnTo>
                  <a:lnTo>
                    <a:pt x="122" y="290"/>
                  </a:lnTo>
                  <a:lnTo>
                    <a:pt x="22" y="290"/>
                  </a:lnTo>
                  <a:lnTo>
                    <a:pt x="14" y="290"/>
                  </a:lnTo>
                  <a:lnTo>
                    <a:pt x="10" y="288"/>
                  </a:lnTo>
                  <a:lnTo>
                    <a:pt x="6" y="284"/>
                  </a:lnTo>
                  <a:lnTo>
                    <a:pt x="2" y="280"/>
                  </a:lnTo>
                  <a:lnTo>
                    <a:pt x="0" y="276"/>
                  </a:lnTo>
                  <a:lnTo>
                    <a:pt x="0" y="270"/>
                  </a:lnTo>
                  <a:lnTo>
                    <a:pt x="0" y="20"/>
                  </a:lnTo>
                  <a:lnTo>
                    <a:pt x="2" y="14"/>
                  </a:lnTo>
                  <a:lnTo>
                    <a:pt x="4" y="8"/>
                  </a:lnTo>
                  <a:lnTo>
                    <a:pt x="8" y="4"/>
                  </a:lnTo>
                  <a:lnTo>
                    <a:pt x="14" y="2"/>
                  </a:lnTo>
                  <a:lnTo>
                    <a:pt x="20" y="0"/>
                  </a:lnTo>
                  <a:lnTo>
                    <a:pt x="26" y="2"/>
                  </a:lnTo>
                  <a:lnTo>
                    <a:pt x="32" y="4"/>
                  </a:lnTo>
                  <a:lnTo>
                    <a:pt x="36" y="8"/>
                  </a:lnTo>
                  <a:lnTo>
                    <a:pt x="38" y="14"/>
                  </a:lnTo>
                  <a:lnTo>
                    <a:pt x="40" y="20"/>
                  </a:lnTo>
                  <a:lnTo>
                    <a:pt x="40" y="258"/>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6" name="Freeform 12"/>
            <p:cNvSpPr>
              <a:spLocks noChangeAspect="1" noEditPoints="1"/>
            </p:cNvSpPr>
            <p:nvPr userDrawn="1"/>
          </p:nvSpPr>
          <p:spPr bwMode="auto">
            <a:xfrm>
              <a:off x="4177" y="973"/>
              <a:ext cx="263" cy="292"/>
            </a:xfrm>
            <a:custGeom>
              <a:avLst/>
              <a:gdLst/>
              <a:ahLst/>
              <a:cxnLst>
                <a:cxn ang="0">
                  <a:pos x="38" y="280"/>
                </a:cxn>
                <a:cxn ang="0">
                  <a:pos x="36" y="284"/>
                </a:cxn>
                <a:cxn ang="0">
                  <a:pos x="32" y="288"/>
                </a:cxn>
                <a:cxn ang="0">
                  <a:pos x="30" y="290"/>
                </a:cxn>
                <a:cxn ang="0">
                  <a:pos x="24" y="292"/>
                </a:cxn>
                <a:cxn ang="0">
                  <a:pos x="18" y="292"/>
                </a:cxn>
                <a:cxn ang="0">
                  <a:pos x="14" y="292"/>
                </a:cxn>
                <a:cxn ang="0">
                  <a:pos x="8" y="290"/>
                </a:cxn>
                <a:cxn ang="0">
                  <a:pos x="4" y="288"/>
                </a:cxn>
                <a:cxn ang="0">
                  <a:pos x="2" y="282"/>
                </a:cxn>
                <a:cxn ang="0">
                  <a:pos x="0" y="278"/>
                </a:cxn>
                <a:cxn ang="0">
                  <a:pos x="0" y="274"/>
                </a:cxn>
                <a:cxn ang="0">
                  <a:pos x="2" y="268"/>
                </a:cxn>
                <a:cxn ang="0">
                  <a:pos x="4" y="264"/>
                </a:cxn>
                <a:cxn ang="0">
                  <a:pos x="6" y="260"/>
                </a:cxn>
                <a:cxn ang="0">
                  <a:pos x="104" y="22"/>
                </a:cxn>
                <a:cxn ang="0">
                  <a:pos x="106" y="16"/>
                </a:cxn>
                <a:cxn ang="0">
                  <a:pos x="112" y="10"/>
                </a:cxn>
                <a:cxn ang="0">
                  <a:pos x="116" y="4"/>
                </a:cxn>
                <a:cxn ang="0">
                  <a:pos x="124" y="2"/>
                </a:cxn>
                <a:cxn ang="0">
                  <a:pos x="132" y="0"/>
                </a:cxn>
                <a:cxn ang="0">
                  <a:pos x="140" y="2"/>
                </a:cxn>
                <a:cxn ang="0">
                  <a:pos x="146" y="4"/>
                </a:cxn>
                <a:cxn ang="0">
                  <a:pos x="152" y="10"/>
                </a:cxn>
                <a:cxn ang="0">
                  <a:pos x="156" y="16"/>
                </a:cxn>
                <a:cxn ang="0">
                  <a:pos x="160" y="22"/>
                </a:cxn>
                <a:cxn ang="0">
                  <a:pos x="258" y="260"/>
                </a:cxn>
                <a:cxn ang="0">
                  <a:pos x="258" y="264"/>
                </a:cxn>
                <a:cxn ang="0">
                  <a:pos x="260" y="268"/>
                </a:cxn>
                <a:cxn ang="0">
                  <a:pos x="262" y="274"/>
                </a:cxn>
                <a:cxn ang="0">
                  <a:pos x="262" y="278"/>
                </a:cxn>
                <a:cxn ang="0">
                  <a:pos x="262" y="282"/>
                </a:cxn>
                <a:cxn ang="0">
                  <a:pos x="260" y="288"/>
                </a:cxn>
                <a:cxn ang="0">
                  <a:pos x="256" y="290"/>
                </a:cxn>
                <a:cxn ang="0">
                  <a:pos x="250" y="292"/>
                </a:cxn>
                <a:cxn ang="0">
                  <a:pos x="244" y="292"/>
                </a:cxn>
                <a:cxn ang="0">
                  <a:pos x="238" y="292"/>
                </a:cxn>
                <a:cxn ang="0">
                  <a:pos x="234" y="290"/>
                </a:cxn>
                <a:cxn ang="0">
                  <a:pos x="230" y="288"/>
                </a:cxn>
                <a:cxn ang="0">
                  <a:pos x="228" y="284"/>
                </a:cxn>
                <a:cxn ang="0">
                  <a:pos x="226" y="280"/>
                </a:cxn>
                <a:cxn ang="0">
                  <a:pos x="204" y="228"/>
                </a:cxn>
                <a:cxn ang="0">
                  <a:pos x="58" y="228"/>
                </a:cxn>
                <a:cxn ang="0">
                  <a:pos x="38" y="280"/>
                </a:cxn>
                <a:cxn ang="0">
                  <a:pos x="132" y="42"/>
                </a:cxn>
                <a:cxn ang="0">
                  <a:pos x="132" y="42"/>
                </a:cxn>
                <a:cxn ang="0">
                  <a:pos x="70" y="198"/>
                </a:cxn>
                <a:cxn ang="0">
                  <a:pos x="192" y="198"/>
                </a:cxn>
                <a:cxn ang="0">
                  <a:pos x="132" y="42"/>
                </a:cxn>
              </a:cxnLst>
              <a:rect l="0" t="0" r="r" b="b"/>
              <a:pathLst>
                <a:path w="262" h="292">
                  <a:moveTo>
                    <a:pt x="38" y="280"/>
                  </a:moveTo>
                  <a:lnTo>
                    <a:pt x="36" y="284"/>
                  </a:lnTo>
                  <a:lnTo>
                    <a:pt x="32" y="288"/>
                  </a:lnTo>
                  <a:lnTo>
                    <a:pt x="30" y="290"/>
                  </a:lnTo>
                  <a:lnTo>
                    <a:pt x="24" y="292"/>
                  </a:lnTo>
                  <a:lnTo>
                    <a:pt x="18" y="292"/>
                  </a:lnTo>
                  <a:lnTo>
                    <a:pt x="14" y="292"/>
                  </a:lnTo>
                  <a:lnTo>
                    <a:pt x="8" y="290"/>
                  </a:lnTo>
                  <a:lnTo>
                    <a:pt x="4" y="288"/>
                  </a:lnTo>
                  <a:lnTo>
                    <a:pt x="2" y="282"/>
                  </a:lnTo>
                  <a:lnTo>
                    <a:pt x="0" y="278"/>
                  </a:lnTo>
                  <a:lnTo>
                    <a:pt x="0" y="274"/>
                  </a:lnTo>
                  <a:lnTo>
                    <a:pt x="2" y="268"/>
                  </a:lnTo>
                  <a:lnTo>
                    <a:pt x="4" y="264"/>
                  </a:lnTo>
                  <a:lnTo>
                    <a:pt x="6" y="260"/>
                  </a:lnTo>
                  <a:lnTo>
                    <a:pt x="104" y="22"/>
                  </a:lnTo>
                  <a:lnTo>
                    <a:pt x="106" y="16"/>
                  </a:lnTo>
                  <a:lnTo>
                    <a:pt x="112" y="10"/>
                  </a:lnTo>
                  <a:lnTo>
                    <a:pt x="116" y="4"/>
                  </a:lnTo>
                  <a:lnTo>
                    <a:pt x="124" y="2"/>
                  </a:lnTo>
                  <a:lnTo>
                    <a:pt x="132" y="0"/>
                  </a:lnTo>
                  <a:lnTo>
                    <a:pt x="140" y="2"/>
                  </a:lnTo>
                  <a:lnTo>
                    <a:pt x="146" y="4"/>
                  </a:lnTo>
                  <a:lnTo>
                    <a:pt x="152" y="10"/>
                  </a:lnTo>
                  <a:lnTo>
                    <a:pt x="156" y="16"/>
                  </a:lnTo>
                  <a:lnTo>
                    <a:pt x="160" y="22"/>
                  </a:lnTo>
                  <a:lnTo>
                    <a:pt x="258" y="260"/>
                  </a:lnTo>
                  <a:lnTo>
                    <a:pt x="258" y="264"/>
                  </a:lnTo>
                  <a:lnTo>
                    <a:pt x="260" y="268"/>
                  </a:lnTo>
                  <a:lnTo>
                    <a:pt x="262" y="274"/>
                  </a:lnTo>
                  <a:lnTo>
                    <a:pt x="262" y="278"/>
                  </a:lnTo>
                  <a:lnTo>
                    <a:pt x="262" y="282"/>
                  </a:lnTo>
                  <a:lnTo>
                    <a:pt x="260" y="288"/>
                  </a:lnTo>
                  <a:lnTo>
                    <a:pt x="256" y="290"/>
                  </a:lnTo>
                  <a:lnTo>
                    <a:pt x="250" y="292"/>
                  </a:lnTo>
                  <a:lnTo>
                    <a:pt x="244" y="292"/>
                  </a:lnTo>
                  <a:lnTo>
                    <a:pt x="238" y="292"/>
                  </a:lnTo>
                  <a:lnTo>
                    <a:pt x="234" y="290"/>
                  </a:lnTo>
                  <a:lnTo>
                    <a:pt x="230" y="288"/>
                  </a:lnTo>
                  <a:lnTo>
                    <a:pt x="228" y="284"/>
                  </a:lnTo>
                  <a:lnTo>
                    <a:pt x="226" y="280"/>
                  </a:lnTo>
                  <a:lnTo>
                    <a:pt x="204" y="228"/>
                  </a:lnTo>
                  <a:lnTo>
                    <a:pt x="58" y="228"/>
                  </a:lnTo>
                  <a:lnTo>
                    <a:pt x="38" y="280"/>
                  </a:lnTo>
                  <a:close/>
                  <a:moveTo>
                    <a:pt x="132" y="42"/>
                  </a:moveTo>
                  <a:lnTo>
                    <a:pt x="132" y="42"/>
                  </a:lnTo>
                  <a:lnTo>
                    <a:pt x="70" y="198"/>
                  </a:lnTo>
                  <a:lnTo>
                    <a:pt x="192" y="198"/>
                  </a:lnTo>
                  <a:lnTo>
                    <a:pt x="132" y="42"/>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7" name="Freeform 13"/>
            <p:cNvSpPr>
              <a:spLocks noChangeAspect="1"/>
            </p:cNvSpPr>
            <p:nvPr userDrawn="1"/>
          </p:nvSpPr>
          <p:spPr bwMode="auto">
            <a:xfrm>
              <a:off x="4538" y="973"/>
              <a:ext cx="39" cy="292"/>
            </a:xfrm>
            <a:custGeom>
              <a:avLst/>
              <a:gdLst/>
              <a:ahLst/>
              <a:cxnLst>
                <a:cxn ang="0">
                  <a:pos x="38" y="274"/>
                </a:cxn>
                <a:cxn ang="0">
                  <a:pos x="38" y="280"/>
                </a:cxn>
                <a:cxn ang="0">
                  <a:pos x="36" y="286"/>
                </a:cxn>
                <a:cxn ang="0">
                  <a:pos x="32" y="290"/>
                </a:cxn>
                <a:cxn ang="0">
                  <a:pos x="26" y="292"/>
                </a:cxn>
                <a:cxn ang="0">
                  <a:pos x="20" y="292"/>
                </a:cxn>
                <a:cxn ang="0">
                  <a:pos x="12" y="292"/>
                </a:cxn>
                <a:cxn ang="0">
                  <a:pos x="8" y="290"/>
                </a:cxn>
                <a:cxn ang="0">
                  <a:pos x="4" y="286"/>
                </a:cxn>
                <a:cxn ang="0">
                  <a:pos x="0" y="280"/>
                </a:cxn>
                <a:cxn ang="0">
                  <a:pos x="0" y="274"/>
                </a:cxn>
                <a:cxn ang="0">
                  <a:pos x="0" y="20"/>
                </a:cxn>
                <a:cxn ang="0">
                  <a:pos x="0" y="14"/>
                </a:cxn>
                <a:cxn ang="0">
                  <a:pos x="4" y="8"/>
                </a:cxn>
                <a:cxn ang="0">
                  <a:pos x="8" y="4"/>
                </a:cxn>
                <a:cxn ang="0">
                  <a:pos x="12" y="2"/>
                </a:cxn>
                <a:cxn ang="0">
                  <a:pos x="20" y="0"/>
                </a:cxn>
                <a:cxn ang="0">
                  <a:pos x="26" y="2"/>
                </a:cxn>
                <a:cxn ang="0">
                  <a:pos x="32" y="4"/>
                </a:cxn>
                <a:cxn ang="0">
                  <a:pos x="36" y="8"/>
                </a:cxn>
                <a:cxn ang="0">
                  <a:pos x="38" y="14"/>
                </a:cxn>
                <a:cxn ang="0">
                  <a:pos x="38" y="20"/>
                </a:cxn>
                <a:cxn ang="0">
                  <a:pos x="38" y="274"/>
                </a:cxn>
              </a:cxnLst>
              <a:rect l="0" t="0" r="r" b="b"/>
              <a:pathLst>
                <a:path w="38" h="292">
                  <a:moveTo>
                    <a:pt x="38" y="274"/>
                  </a:moveTo>
                  <a:lnTo>
                    <a:pt x="38" y="280"/>
                  </a:lnTo>
                  <a:lnTo>
                    <a:pt x="36" y="286"/>
                  </a:lnTo>
                  <a:lnTo>
                    <a:pt x="32" y="290"/>
                  </a:lnTo>
                  <a:lnTo>
                    <a:pt x="26" y="292"/>
                  </a:lnTo>
                  <a:lnTo>
                    <a:pt x="20" y="292"/>
                  </a:lnTo>
                  <a:lnTo>
                    <a:pt x="12" y="292"/>
                  </a:lnTo>
                  <a:lnTo>
                    <a:pt x="8" y="290"/>
                  </a:lnTo>
                  <a:lnTo>
                    <a:pt x="4" y="286"/>
                  </a:lnTo>
                  <a:lnTo>
                    <a:pt x="0" y="280"/>
                  </a:lnTo>
                  <a:lnTo>
                    <a:pt x="0" y="274"/>
                  </a:lnTo>
                  <a:lnTo>
                    <a:pt x="0" y="20"/>
                  </a:lnTo>
                  <a:lnTo>
                    <a:pt x="0" y="14"/>
                  </a:lnTo>
                  <a:lnTo>
                    <a:pt x="4" y="8"/>
                  </a:lnTo>
                  <a:lnTo>
                    <a:pt x="8" y="4"/>
                  </a:lnTo>
                  <a:lnTo>
                    <a:pt x="12" y="2"/>
                  </a:lnTo>
                  <a:lnTo>
                    <a:pt x="20" y="0"/>
                  </a:lnTo>
                  <a:lnTo>
                    <a:pt x="26" y="2"/>
                  </a:lnTo>
                  <a:lnTo>
                    <a:pt x="32" y="4"/>
                  </a:lnTo>
                  <a:lnTo>
                    <a:pt x="36" y="8"/>
                  </a:lnTo>
                  <a:lnTo>
                    <a:pt x="38" y="14"/>
                  </a:lnTo>
                  <a:lnTo>
                    <a:pt x="38" y="20"/>
                  </a:lnTo>
                  <a:lnTo>
                    <a:pt x="38" y="274"/>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8" name="Freeform 14"/>
            <p:cNvSpPr>
              <a:spLocks noChangeAspect="1" noEditPoints="1"/>
            </p:cNvSpPr>
            <p:nvPr userDrawn="1"/>
          </p:nvSpPr>
          <p:spPr bwMode="auto">
            <a:xfrm>
              <a:off x="4694" y="978"/>
              <a:ext cx="195" cy="287"/>
            </a:xfrm>
            <a:custGeom>
              <a:avLst/>
              <a:gdLst/>
              <a:ahLst/>
              <a:cxnLst>
                <a:cxn ang="0">
                  <a:pos x="194" y="272"/>
                </a:cxn>
                <a:cxn ang="0">
                  <a:pos x="192" y="266"/>
                </a:cxn>
                <a:cxn ang="0">
                  <a:pos x="188" y="258"/>
                </a:cxn>
                <a:cxn ang="0">
                  <a:pos x="132" y="154"/>
                </a:cxn>
                <a:cxn ang="0">
                  <a:pos x="152" y="148"/>
                </a:cxn>
                <a:cxn ang="0">
                  <a:pos x="168" y="136"/>
                </a:cxn>
                <a:cxn ang="0">
                  <a:pos x="180" y="122"/>
                </a:cxn>
                <a:cxn ang="0">
                  <a:pos x="188" y="102"/>
                </a:cxn>
                <a:cxn ang="0">
                  <a:pos x="190" y="76"/>
                </a:cxn>
                <a:cxn ang="0">
                  <a:pos x="186" y="50"/>
                </a:cxn>
                <a:cxn ang="0">
                  <a:pos x="170" y="30"/>
                </a:cxn>
                <a:cxn ang="0">
                  <a:pos x="150" y="12"/>
                </a:cxn>
                <a:cxn ang="0">
                  <a:pos x="122" y="2"/>
                </a:cxn>
                <a:cxn ang="0">
                  <a:pos x="94" y="0"/>
                </a:cxn>
                <a:cxn ang="0">
                  <a:pos x="22" y="0"/>
                </a:cxn>
                <a:cxn ang="0">
                  <a:pos x="14" y="0"/>
                </a:cxn>
                <a:cxn ang="0">
                  <a:pos x="10" y="2"/>
                </a:cxn>
                <a:cxn ang="0">
                  <a:pos x="6" y="4"/>
                </a:cxn>
                <a:cxn ang="0">
                  <a:pos x="2" y="8"/>
                </a:cxn>
                <a:cxn ang="0">
                  <a:pos x="2" y="14"/>
                </a:cxn>
                <a:cxn ang="0">
                  <a:pos x="0" y="18"/>
                </a:cxn>
                <a:cxn ang="0">
                  <a:pos x="0" y="270"/>
                </a:cxn>
                <a:cxn ang="0">
                  <a:pos x="2" y="276"/>
                </a:cxn>
                <a:cxn ang="0">
                  <a:pos x="4" y="282"/>
                </a:cxn>
                <a:cxn ang="0">
                  <a:pos x="8" y="286"/>
                </a:cxn>
                <a:cxn ang="0">
                  <a:pos x="14" y="288"/>
                </a:cxn>
                <a:cxn ang="0">
                  <a:pos x="20" y="288"/>
                </a:cxn>
                <a:cxn ang="0">
                  <a:pos x="26" y="288"/>
                </a:cxn>
                <a:cxn ang="0">
                  <a:pos x="32" y="286"/>
                </a:cxn>
                <a:cxn ang="0">
                  <a:pos x="36" y="282"/>
                </a:cxn>
                <a:cxn ang="0">
                  <a:pos x="38" y="276"/>
                </a:cxn>
                <a:cxn ang="0">
                  <a:pos x="40" y="270"/>
                </a:cxn>
                <a:cxn ang="0">
                  <a:pos x="40" y="160"/>
                </a:cxn>
                <a:cxn ang="0">
                  <a:pos x="88" y="158"/>
                </a:cxn>
                <a:cxn ang="0">
                  <a:pos x="92" y="158"/>
                </a:cxn>
                <a:cxn ang="0">
                  <a:pos x="152" y="270"/>
                </a:cxn>
                <a:cxn ang="0">
                  <a:pos x="154" y="274"/>
                </a:cxn>
                <a:cxn ang="0">
                  <a:pos x="158" y="280"/>
                </a:cxn>
                <a:cxn ang="0">
                  <a:pos x="162" y="284"/>
                </a:cxn>
                <a:cxn ang="0">
                  <a:pos x="166" y="288"/>
                </a:cxn>
                <a:cxn ang="0">
                  <a:pos x="172" y="288"/>
                </a:cxn>
                <a:cxn ang="0">
                  <a:pos x="178" y="288"/>
                </a:cxn>
                <a:cxn ang="0">
                  <a:pos x="184" y="288"/>
                </a:cxn>
                <a:cxn ang="0">
                  <a:pos x="188" y="284"/>
                </a:cxn>
                <a:cxn ang="0">
                  <a:pos x="192" y="280"/>
                </a:cxn>
                <a:cxn ang="0">
                  <a:pos x="194" y="276"/>
                </a:cxn>
                <a:cxn ang="0">
                  <a:pos x="194" y="272"/>
                </a:cxn>
                <a:cxn ang="0">
                  <a:pos x="40" y="132"/>
                </a:cxn>
                <a:cxn ang="0">
                  <a:pos x="40" y="30"/>
                </a:cxn>
                <a:cxn ang="0">
                  <a:pos x="92" y="30"/>
                </a:cxn>
                <a:cxn ang="0">
                  <a:pos x="116" y="34"/>
                </a:cxn>
                <a:cxn ang="0">
                  <a:pos x="136" y="44"/>
                </a:cxn>
                <a:cxn ang="0">
                  <a:pos x="148" y="60"/>
                </a:cxn>
                <a:cxn ang="0">
                  <a:pos x="152" y="80"/>
                </a:cxn>
                <a:cxn ang="0">
                  <a:pos x="148" y="102"/>
                </a:cxn>
                <a:cxn ang="0">
                  <a:pos x="138" y="120"/>
                </a:cxn>
                <a:cxn ang="0">
                  <a:pos x="120" y="128"/>
                </a:cxn>
                <a:cxn ang="0">
                  <a:pos x="92" y="132"/>
                </a:cxn>
                <a:cxn ang="0">
                  <a:pos x="40" y="132"/>
                </a:cxn>
              </a:cxnLst>
              <a:rect l="0" t="0" r="r" b="b"/>
              <a:pathLst>
                <a:path w="194" h="288">
                  <a:moveTo>
                    <a:pt x="194" y="272"/>
                  </a:moveTo>
                  <a:lnTo>
                    <a:pt x="192" y="266"/>
                  </a:lnTo>
                  <a:lnTo>
                    <a:pt x="188" y="258"/>
                  </a:lnTo>
                  <a:lnTo>
                    <a:pt x="132" y="154"/>
                  </a:lnTo>
                  <a:lnTo>
                    <a:pt x="152" y="148"/>
                  </a:lnTo>
                  <a:lnTo>
                    <a:pt x="168" y="136"/>
                  </a:lnTo>
                  <a:lnTo>
                    <a:pt x="180" y="122"/>
                  </a:lnTo>
                  <a:lnTo>
                    <a:pt x="188" y="102"/>
                  </a:lnTo>
                  <a:lnTo>
                    <a:pt x="190" y="76"/>
                  </a:lnTo>
                  <a:lnTo>
                    <a:pt x="186" y="50"/>
                  </a:lnTo>
                  <a:lnTo>
                    <a:pt x="170" y="30"/>
                  </a:lnTo>
                  <a:lnTo>
                    <a:pt x="150" y="12"/>
                  </a:lnTo>
                  <a:lnTo>
                    <a:pt x="122" y="2"/>
                  </a:lnTo>
                  <a:lnTo>
                    <a:pt x="94" y="0"/>
                  </a:lnTo>
                  <a:lnTo>
                    <a:pt x="22" y="0"/>
                  </a:lnTo>
                  <a:lnTo>
                    <a:pt x="14" y="0"/>
                  </a:lnTo>
                  <a:lnTo>
                    <a:pt x="10" y="2"/>
                  </a:lnTo>
                  <a:lnTo>
                    <a:pt x="6" y="4"/>
                  </a:lnTo>
                  <a:lnTo>
                    <a:pt x="2" y="8"/>
                  </a:lnTo>
                  <a:lnTo>
                    <a:pt x="2" y="14"/>
                  </a:lnTo>
                  <a:lnTo>
                    <a:pt x="0" y="18"/>
                  </a:lnTo>
                  <a:lnTo>
                    <a:pt x="0" y="270"/>
                  </a:lnTo>
                  <a:lnTo>
                    <a:pt x="2" y="276"/>
                  </a:lnTo>
                  <a:lnTo>
                    <a:pt x="4" y="282"/>
                  </a:lnTo>
                  <a:lnTo>
                    <a:pt x="8" y="286"/>
                  </a:lnTo>
                  <a:lnTo>
                    <a:pt x="14" y="288"/>
                  </a:lnTo>
                  <a:lnTo>
                    <a:pt x="20" y="288"/>
                  </a:lnTo>
                  <a:lnTo>
                    <a:pt x="26" y="288"/>
                  </a:lnTo>
                  <a:lnTo>
                    <a:pt x="32" y="286"/>
                  </a:lnTo>
                  <a:lnTo>
                    <a:pt x="36" y="282"/>
                  </a:lnTo>
                  <a:lnTo>
                    <a:pt x="38" y="276"/>
                  </a:lnTo>
                  <a:lnTo>
                    <a:pt x="40" y="270"/>
                  </a:lnTo>
                  <a:lnTo>
                    <a:pt x="40" y="160"/>
                  </a:lnTo>
                  <a:lnTo>
                    <a:pt x="88" y="158"/>
                  </a:lnTo>
                  <a:lnTo>
                    <a:pt x="92" y="158"/>
                  </a:lnTo>
                  <a:lnTo>
                    <a:pt x="152" y="270"/>
                  </a:lnTo>
                  <a:lnTo>
                    <a:pt x="154" y="274"/>
                  </a:lnTo>
                  <a:lnTo>
                    <a:pt x="158" y="280"/>
                  </a:lnTo>
                  <a:lnTo>
                    <a:pt x="162" y="284"/>
                  </a:lnTo>
                  <a:lnTo>
                    <a:pt x="166" y="288"/>
                  </a:lnTo>
                  <a:lnTo>
                    <a:pt x="172" y="288"/>
                  </a:lnTo>
                  <a:lnTo>
                    <a:pt x="178" y="288"/>
                  </a:lnTo>
                  <a:lnTo>
                    <a:pt x="184" y="288"/>
                  </a:lnTo>
                  <a:lnTo>
                    <a:pt x="188" y="284"/>
                  </a:lnTo>
                  <a:lnTo>
                    <a:pt x="192" y="280"/>
                  </a:lnTo>
                  <a:lnTo>
                    <a:pt x="194" y="276"/>
                  </a:lnTo>
                  <a:lnTo>
                    <a:pt x="194" y="272"/>
                  </a:lnTo>
                  <a:close/>
                  <a:moveTo>
                    <a:pt x="40" y="132"/>
                  </a:moveTo>
                  <a:lnTo>
                    <a:pt x="40" y="30"/>
                  </a:lnTo>
                  <a:lnTo>
                    <a:pt x="92" y="30"/>
                  </a:lnTo>
                  <a:lnTo>
                    <a:pt x="116" y="34"/>
                  </a:lnTo>
                  <a:lnTo>
                    <a:pt x="136" y="44"/>
                  </a:lnTo>
                  <a:lnTo>
                    <a:pt x="148" y="60"/>
                  </a:lnTo>
                  <a:lnTo>
                    <a:pt x="152" y="80"/>
                  </a:lnTo>
                  <a:lnTo>
                    <a:pt x="148" y="102"/>
                  </a:lnTo>
                  <a:lnTo>
                    <a:pt x="138" y="120"/>
                  </a:lnTo>
                  <a:lnTo>
                    <a:pt x="120" y="128"/>
                  </a:lnTo>
                  <a:lnTo>
                    <a:pt x="92" y="132"/>
                  </a:lnTo>
                  <a:lnTo>
                    <a:pt x="40" y="132"/>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19" name="Freeform 15"/>
            <p:cNvSpPr>
              <a:spLocks noChangeAspect="1"/>
            </p:cNvSpPr>
            <p:nvPr userDrawn="1"/>
          </p:nvSpPr>
          <p:spPr bwMode="auto">
            <a:xfrm>
              <a:off x="2281" y="973"/>
              <a:ext cx="172" cy="292"/>
            </a:xfrm>
            <a:custGeom>
              <a:avLst/>
              <a:gdLst/>
              <a:ahLst/>
              <a:cxnLst>
                <a:cxn ang="0">
                  <a:pos x="172" y="22"/>
                </a:cxn>
                <a:cxn ang="0">
                  <a:pos x="174" y="16"/>
                </a:cxn>
                <a:cxn ang="0">
                  <a:pos x="172" y="10"/>
                </a:cxn>
                <a:cxn ang="0">
                  <a:pos x="168" y="6"/>
                </a:cxn>
                <a:cxn ang="0">
                  <a:pos x="162" y="2"/>
                </a:cxn>
                <a:cxn ang="0">
                  <a:pos x="154" y="0"/>
                </a:cxn>
                <a:cxn ang="0">
                  <a:pos x="70" y="0"/>
                </a:cxn>
                <a:cxn ang="0">
                  <a:pos x="62" y="2"/>
                </a:cxn>
                <a:cxn ang="0">
                  <a:pos x="54" y="6"/>
                </a:cxn>
                <a:cxn ang="0">
                  <a:pos x="48" y="10"/>
                </a:cxn>
                <a:cxn ang="0">
                  <a:pos x="44" y="16"/>
                </a:cxn>
                <a:cxn ang="0">
                  <a:pos x="42" y="22"/>
                </a:cxn>
                <a:cxn ang="0">
                  <a:pos x="6" y="204"/>
                </a:cxn>
                <a:cxn ang="0">
                  <a:pos x="2" y="218"/>
                </a:cxn>
                <a:cxn ang="0">
                  <a:pos x="0" y="236"/>
                </a:cxn>
                <a:cxn ang="0">
                  <a:pos x="2" y="252"/>
                </a:cxn>
                <a:cxn ang="0">
                  <a:pos x="6" y="268"/>
                </a:cxn>
                <a:cxn ang="0">
                  <a:pos x="14" y="280"/>
                </a:cxn>
                <a:cxn ang="0">
                  <a:pos x="30" y="290"/>
                </a:cxn>
                <a:cxn ang="0">
                  <a:pos x="54" y="292"/>
                </a:cxn>
                <a:cxn ang="0">
                  <a:pos x="78" y="290"/>
                </a:cxn>
                <a:cxn ang="0">
                  <a:pos x="96" y="282"/>
                </a:cxn>
                <a:cxn ang="0">
                  <a:pos x="110" y="270"/>
                </a:cxn>
                <a:cxn ang="0">
                  <a:pos x="120" y="254"/>
                </a:cxn>
                <a:cxn ang="0">
                  <a:pos x="128" y="238"/>
                </a:cxn>
                <a:cxn ang="0">
                  <a:pos x="132" y="220"/>
                </a:cxn>
                <a:cxn ang="0">
                  <a:pos x="136" y="204"/>
                </a:cxn>
                <a:cxn ang="0">
                  <a:pos x="172" y="22"/>
                </a:cxn>
              </a:cxnLst>
              <a:rect l="0" t="0" r="r" b="b"/>
              <a:pathLst>
                <a:path w="174" h="292">
                  <a:moveTo>
                    <a:pt x="172" y="22"/>
                  </a:moveTo>
                  <a:lnTo>
                    <a:pt x="174" y="16"/>
                  </a:lnTo>
                  <a:lnTo>
                    <a:pt x="172" y="10"/>
                  </a:lnTo>
                  <a:lnTo>
                    <a:pt x="168" y="6"/>
                  </a:lnTo>
                  <a:lnTo>
                    <a:pt x="162" y="2"/>
                  </a:lnTo>
                  <a:lnTo>
                    <a:pt x="154" y="0"/>
                  </a:lnTo>
                  <a:lnTo>
                    <a:pt x="70" y="0"/>
                  </a:lnTo>
                  <a:lnTo>
                    <a:pt x="62" y="2"/>
                  </a:lnTo>
                  <a:lnTo>
                    <a:pt x="54" y="6"/>
                  </a:lnTo>
                  <a:lnTo>
                    <a:pt x="48" y="10"/>
                  </a:lnTo>
                  <a:lnTo>
                    <a:pt x="44" y="16"/>
                  </a:lnTo>
                  <a:lnTo>
                    <a:pt x="42" y="22"/>
                  </a:lnTo>
                  <a:lnTo>
                    <a:pt x="6" y="204"/>
                  </a:lnTo>
                  <a:lnTo>
                    <a:pt x="2" y="218"/>
                  </a:lnTo>
                  <a:lnTo>
                    <a:pt x="0" y="236"/>
                  </a:lnTo>
                  <a:lnTo>
                    <a:pt x="2" y="252"/>
                  </a:lnTo>
                  <a:lnTo>
                    <a:pt x="6" y="268"/>
                  </a:lnTo>
                  <a:lnTo>
                    <a:pt x="14" y="280"/>
                  </a:lnTo>
                  <a:lnTo>
                    <a:pt x="30" y="290"/>
                  </a:lnTo>
                  <a:lnTo>
                    <a:pt x="54" y="292"/>
                  </a:lnTo>
                  <a:lnTo>
                    <a:pt x="78" y="290"/>
                  </a:lnTo>
                  <a:lnTo>
                    <a:pt x="96" y="282"/>
                  </a:lnTo>
                  <a:lnTo>
                    <a:pt x="110" y="270"/>
                  </a:lnTo>
                  <a:lnTo>
                    <a:pt x="120" y="254"/>
                  </a:lnTo>
                  <a:lnTo>
                    <a:pt x="128" y="238"/>
                  </a:lnTo>
                  <a:lnTo>
                    <a:pt x="132" y="220"/>
                  </a:lnTo>
                  <a:lnTo>
                    <a:pt x="136" y="204"/>
                  </a:lnTo>
                  <a:lnTo>
                    <a:pt x="172" y="22"/>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sp>
          <p:nvSpPr>
            <p:cNvPr id="20" name="Freeform 16"/>
            <p:cNvSpPr>
              <a:spLocks noChangeAspect="1"/>
            </p:cNvSpPr>
            <p:nvPr userDrawn="1"/>
          </p:nvSpPr>
          <p:spPr bwMode="auto">
            <a:xfrm>
              <a:off x="1988" y="973"/>
              <a:ext cx="726" cy="396"/>
            </a:xfrm>
            <a:custGeom>
              <a:avLst/>
              <a:gdLst/>
              <a:ahLst/>
              <a:cxnLst>
                <a:cxn ang="0">
                  <a:pos x="18" y="396"/>
                </a:cxn>
                <a:cxn ang="0">
                  <a:pos x="12" y="396"/>
                </a:cxn>
                <a:cxn ang="0">
                  <a:pos x="6" y="392"/>
                </a:cxn>
                <a:cxn ang="0">
                  <a:pos x="2" y="388"/>
                </a:cxn>
                <a:cxn ang="0">
                  <a:pos x="0" y="382"/>
                </a:cxn>
                <a:cxn ang="0">
                  <a:pos x="0" y="374"/>
                </a:cxn>
                <a:cxn ang="0">
                  <a:pos x="74" y="22"/>
                </a:cxn>
                <a:cxn ang="0">
                  <a:pos x="76" y="16"/>
                </a:cxn>
                <a:cxn ang="0">
                  <a:pos x="80" y="10"/>
                </a:cxn>
                <a:cxn ang="0">
                  <a:pos x="86" y="6"/>
                </a:cxn>
                <a:cxn ang="0">
                  <a:pos x="94" y="2"/>
                </a:cxn>
                <a:cxn ang="0">
                  <a:pos x="100" y="0"/>
                </a:cxn>
                <a:cxn ang="0">
                  <a:pos x="186" y="0"/>
                </a:cxn>
                <a:cxn ang="0">
                  <a:pos x="192" y="2"/>
                </a:cxn>
                <a:cxn ang="0">
                  <a:pos x="198" y="6"/>
                </a:cxn>
                <a:cxn ang="0">
                  <a:pos x="202" y="10"/>
                </a:cxn>
                <a:cxn ang="0">
                  <a:pos x="204" y="16"/>
                </a:cxn>
                <a:cxn ang="0">
                  <a:pos x="204" y="22"/>
                </a:cxn>
                <a:cxn ang="0">
                  <a:pos x="166" y="204"/>
                </a:cxn>
                <a:cxn ang="0">
                  <a:pos x="160" y="242"/>
                </a:cxn>
                <a:cxn ang="0">
                  <a:pos x="158" y="272"/>
                </a:cxn>
                <a:cxn ang="0">
                  <a:pos x="162" y="298"/>
                </a:cxn>
                <a:cxn ang="0">
                  <a:pos x="172" y="322"/>
                </a:cxn>
                <a:cxn ang="0">
                  <a:pos x="188" y="348"/>
                </a:cxn>
                <a:cxn ang="0">
                  <a:pos x="212" y="368"/>
                </a:cxn>
                <a:cxn ang="0">
                  <a:pos x="240" y="382"/>
                </a:cxn>
                <a:cxn ang="0">
                  <a:pos x="272" y="392"/>
                </a:cxn>
                <a:cxn ang="0">
                  <a:pos x="300" y="396"/>
                </a:cxn>
                <a:cxn ang="0">
                  <a:pos x="326" y="396"/>
                </a:cxn>
                <a:cxn ang="0">
                  <a:pos x="370" y="394"/>
                </a:cxn>
                <a:cxn ang="0">
                  <a:pos x="412" y="382"/>
                </a:cxn>
                <a:cxn ang="0">
                  <a:pos x="446" y="368"/>
                </a:cxn>
                <a:cxn ang="0">
                  <a:pos x="478" y="346"/>
                </a:cxn>
                <a:cxn ang="0">
                  <a:pos x="500" y="328"/>
                </a:cxn>
                <a:cxn ang="0">
                  <a:pos x="518" y="306"/>
                </a:cxn>
                <a:cxn ang="0">
                  <a:pos x="534" y="280"/>
                </a:cxn>
                <a:cxn ang="0">
                  <a:pos x="548" y="246"/>
                </a:cxn>
                <a:cxn ang="0">
                  <a:pos x="558" y="204"/>
                </a:cxn>
                <a:cxn ang="0">
                  <a:pos x="596" y="22"/>
                </a:cxn>
                <a:cxn ang="0">
                  <a:pos x="598" y="16"/>
                </a:cxn>
                <a:cxn ang="0">
                  <a:pos x="602" y="10"/>
                </a:cxn>
                <a:cxn ang="0">
                  <a:pos x="608" y="6"/>
                </a:cxn>
                <a:cxn ang="0">
                  <a:pos x="614" y="2"/>
                </a:cxn>
                <a:cxn ang="0">
                  <a:pos x="622" y="0"/>
                </a:cxn>
                <a:cxn ang="0">
                  <a:pos x="708" y="0"/>
                </a:cxn>
                <a:cxn ang="0">
                  <a:pos x="714" y="2"/>
                </a:cxn>
                <a:cxn ang="0">
                  <a:pos x="720" y="6"/>
                </a:cxn>
                <a:cxn ang="0">
                  <a:pos x="724" y="10"/>
                </a:cxn>
                <a:cxn ang="0">
                  <a:pos x="726" y="16"/>
                </a:cxn>
                <a:cxn ang="0">
                  <a:pos x="726" y="22"/>
                </a:cxn>
                <a:cxn ang="0">
                  <a:pos x="652" y="374"/>
                </a:cxn>
                <a:cxn ang="0">
                  <a:pos x="650" y="382"/>
                </a:cxn>
                <a:cxn ang="0">
                  <a:pos x="646" y="388"/>
                </a:cxn>
                <a:cxn ang="0">
                  <a:pos x="640" y="392"/>
                </a:cxn>
                <a:cxn ang="0">
                  <a:pos x="632" y="396"/>
                </a:cxn>
                <a:cxn ang="0">
                  <a:pos x="626" y="396"/>
                </a:cxn>
                <a:cxn ang="0">
                  <a:pos x="18" y="396"/>
                </a:cxn>
              </a:cxnLst>
              <a:rect l="0" t="0" r="r" b="b"/>
              <a:pathLst>
                <a:path w="726" h="396">
                  <a:moveTo>
                    <a:pt x="18" y="396"/>
                  </a:moveTo>
                  <a:lnTo>
                    <a:pt x="12" y="396"/>
                  </a:lnTo>
                  <a:lnTo>
                    <a:pt x="6" y="392"/>
                  </a:lnTo>
                  <a:lnTo>
                    <a:pt x="2" y="388"/>
                  </a:lnTo>
                  <a:lnTo>
                    <a:pt x="0" y="382"/>
                  </a:lnTo>
                  <a:lnTo>
                    <a:pt x="0" y="374"/>
                  </a:lnTo>
                  <a:lnTo>
                    <a:pt x="74" y="22"/>
                  </a:lnTo>
                  <a:lnTo>
                    <a:pt x="76" y="16"/>
                  </a:lnTo>
                  <a:lnTo>
                    <a:pt x="80" y="10"/>
                  </a:lnTo>
                  <a:lnTo>
                    <a:pt x="86" y="6"/>
                  </a:lnTo>
                  <a:lnTo>
                    <a:pt x="94" y="2"/>
                  </a:lnTo>
                  <a:lnTo>
                    <a:pt x="100" y="0"/>
                  </a:lnTo>
                  <a:lnTo>
                    <a:pt x="186" y="0"/>
                  </a:lnTo>
                  <a:lnTo>
                    <a:pt x="192" y="2"/>
                  </a:lnTo>
                  <a:lnTo>
                    <a:pt x="198" y="6"/>
                  </a:lnTo>
                  <a:lnTo>
                    <a:pt x="202" y="10"/>
                  </a:lnTo>
                  <a:lnTo>
                    <a:pt x="204" y="16"/>
                  </a:lnTo>
                  <a:lnTo>
                    <a:pt x="204" y="22"/>
                  </a:lnTo>
                  <a:lnTo>
                    <a:pt x="166" y="204"/>
                  </a:lnTo>
                  <a:lnTo>
                    <a:pt x="160" y="242"/>
                  </a:lnTo>
                  <a:lnTo>
                    <a:pt x="158" y="272"/>
                  </a:lnTo>
                  <a:lnTo>
                    <a:pt x="162" y="298"/>
                  </a:lnTo>
                  <a:lnTo>
                    <a:pt x="172" y="322"/>
                  </a:lnTo>
                  <a:lnTo>
                    <a:pt x="188" y="348"/>
                  </a:lnTo>
                  <a:lnTo>
                    <a:pt x="212" y="368"/>
                  </a:lnTo>
                  <a:lnTo>
                    <a:pt x="240" y="382"/>
                  </a:lnTo>
                  <a:lnTo>
                    <a:pt x="272" y="392"/>
                  </a:lnTo>
                  <a:lnTo>
                    <a:pt x="300" y="396"/>
                  </a:lnTo>
                  <a:lnTo>
                    <a:pt x="326" y="396"/>
                  </a:lnTo>
                  <a:lnTo>
                    <a:pt x="370" y="394"/>
                  </a:lnTo>
                  <a:lnTo>
                    <a:pt x="412" y="382"/>
                  </a:lnTo>
                  <a:lnTo>
                    <a:pt x="446" y="368"/>
                  </a:lnTo>
                  <a:lnTo>
                    <a:pt x="478" y="346"/>
                  </a:lnTo>
                  <a:lnTo>
                    <a:pt x="500" y="328"/>
                  </a:lnTo>
                  <a:lnTo>
                    <a:pt x="518" y="306"/>
                  </a:lnTo>
                  <a:lnTo>
                    <a:pt x="534" y="280"/>
                  </a:lnTo>
                  <a:lnTo>
                    <a:pt x="548" y="246"/>
                  </a:lnTo>
                  <a:lnTo>
                    <a:pt x="558" y="204"/>
                  </a:lnTo>
                  <a:lnTo>
                    <a:pt x="596" y="22"/>
                  </a:lnTo>
                  <a:lnTo>
                    <a:pt x="598" y="16"/>
                  </a:lnTo>
                  <a:lnTo>
                    <a:pt x="602" y="10"/>
                  </a:lnTo>
                  <a:lnTo>
                    <a:pt x="608" y="6"/>
                  </a:lnTo>
                  <a:lnTo>
                    <a:pt x="614" y="2"/>
                  </a:lnTo>
                  <a:lnTo>
                    <a:pt x="622" y="0"/>
                  </a:lnTo>
                  <a:lnTo>
                    <a:pt x="708" y="0"/>
                  </a:lnTo>
                  <a:lnTo>
                    <a:pt x="714" y="2"/>
                  </a:lnTo>
                  <a:lnTo>
                    <a:pt x="720" y="6"/>
                  </a:lnTo>
                  <a:lnTo>
                    <a:pt x="724" y="10"/>
                  </a:lnTo>
                  <a:lnTo>
                    <a:pt x="726" y="16"/>
                  </a:lnTo>
                  <a:lnTo>
                    <a:pt x="726" y="22"/>
                  </a:lnTo>
                  <a:lnTo>
                    <a:pt x="652" y="374"/>
                  </a:lnTo>
                  <a:lnTo>
                    <a:pt x="650" y="382"/>
                  </a:lnTo>
                  <a:lnTo>
                    <a:pt x="646" y="388"/>
                  </a:lnTo>
                  <a:lnTo>
                    <a:pt x="640" y="392"/>
                  </a:lnTo>
                  <a:lnTo>
                    <a:pt x="632" y="396"/>
                  </a:lnTo>
                  <a:lnTo>
                    <a:pt x="626" y="396"/>
                  </a:lnTo>
                  <a:lnTo>
                    <a:pt x="18" y="396"/>
                  </a:lnTo>
                  <a:close/>
                </a:path>
              </a:pathLst>
            </a:custGeom>
            <a:solidFill>
              <a:srgbClr val="FFFFFF"/>
            </a:solidFill>
            <a:ln w="0">
              <a:solidFill>
                <a:srgbClr val="FFFFFF"/>
              </a:solidFill>
              <a:prstDash val="solid"/>
              <a:round/>
              <a:headEnd/>
              <a:tailEnd/>
            </a:ln>
          </p:spPr>
          <p:txBody>
            <a:bodyPr/>
            <a:lstStyle/>
            <a:p>
              <a:pPr>
                <a:defRPr/>
              </a:pPr>
              <a:endParaRPr lang="it-IT">
                <a:latin typeface="Arial"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5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59.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6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 Id="rId4" Type="http://schemas.openxmlformats.org/officeDocument/2006/relationships/image" Target="../media/image165.png"/></Relationships>
</file>

<file path=ppt/slides/_rels/slide7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 Id="rId5" Type="http://schemas.openxmlformats.org/officeDocument/2006/relationships/image" Target="../media/image179.png"/><Relationship Id="rId4" Type="http://schemas.openxmlformats.org/officeDocument/2006/relationships/image" Target="../media/image178.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6.png"/><Relationship Id="rId5" Type="http://schemas.openxmlformats.org/officeDocument/2006/relationships/image" Target="../media/image185.png"/><Relationship Id="rId10" Type="http://schemas.openxmlformats.org/officeDocument/2006/relationships/image" Target="../media/image190.png"/><Relationship Id="rId4" Type="http://schemas.openxmlformats.org/officeDocument/2006/relationships/image" Target="../media/image184.png"/><Relationship Id="rId9" Type="http://schemas.openxmlformats.org/officeDocument/2006/relationships/image" Target="../media/image189.png"/></Relationships>
</file>

<file path=ppt/slides/_rels/slide8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Uniflair Technologies1"/>
          <p:cNvPicPr>
            <a:picLocks noChangeAspect="1" noChangeArrowheads="1"/>
          </p:cNvPicPr>
          <p:nvPr/>
        </p:nvPicPr>
        <p:blipFill>
          <a:blip r:embed="rId3" cstate="print"/>
          <a:srcRect/>
          <a:stretch>
            <a:fillRect/>
          </a:stretch>
        </p:blipFill>
        <p:spPr bwMode="auto">
          <a:xfrm>
            <a:off x="5946775" y="830263"/>
            <a:ext cx="3195638" cy="5581650"/>
          </a:xfrm>
          <a:prstGeom prst="rect">
            <a:avLst/>
          </a:prstGeom>
          <a:noFill/>
          <a:ln w="9525">
            <a:noFill/>
            <a:miter lim="800000"/>
            <a:headEnd/>
            <a:tailEnd/>
          </a:ln>
        </p:spPr>
      </p:pic>
      <p:sp>
        <p:nvSpPr>
          <p:cNvPr id="9228" name="Rectangle 12"/>
          <p:cNvSpPr>
            <a:spLocks noChangeArrowheads="1"/>
          </p:cNvSpPr>
          <p:nvPr/>
        </p:nvSpPr>
        <p:spPr bwMode="auto">
          <a:xfrm>
            <a:off x="500063" y="1357313"/>
            <a:ext cx="5556250" cy="1768475"/>
          </a:xfrm>
          <a:prstGeom prst="rect">
            <a:avLst/>
          </a:prstGeom>
          <a:noFill/>
          <a:ln w="12700">
            <a:noFill/>
            <a:miter lim="800000"/>
            <a:headEnd/>
            <a:tailEnd/>
          </a:ln>
          <a:effectLst/>
        </p:spPr>
        <p:txBody>
          <a:bodyPr>
            <a:spAutoFit/>
          </a:bodyPr>
          <a:lstStyle/>
          <a:p>
            <a:pPr>
              <a:defRPr/>
            </a:pPr>
            <a:r>
              <a:rPr lang="it-IT" sz="3600" b="1" dirty="0">
                <a:solidFill>
                  <a:srgbClr val="003366"/>
                </a:solidFill>
                <a:effectLst>
                  <a:outerShdw blurRad="38100" dist="38100" dir="2700000" algn="tl">
                    <a:srgbClr val="C0C0C0"/>
                  </a:outerShdw>
                </a:effectLst>
                <a:latin typeface="Century Gothic" pitchFamily="34" charset="0"/>
              </a:rPr>
              <a:t>AQUAFLAIR</a:t>
            </a:r>
          </a:p>
          <a:p>
            <a:pPr>
              <a:defRPr/>
            </a:pPr>
            <a:endParaRPr lang="it-IT" sz="1400" b="1" dirty="0">
              <a:solidFill>
                <a:srgbClr val="003366"/>
              </a:solidFill>
              <a:effectLst>
                <a:outerShdw blurRad="38100" dist="38100" dir="2700000" algn="tl">
                  <a:srgbClr val="C0C0C0"/>
                </a:outerShdw>
              </a:effectLst>
              <a:latin typeface="Century Gothic" pitchFamily="34" charset="0"/>
            </a:endParaRPr>
          </a:p>
          <a:p>
            <a:pPr>
              <a:defRPr/>
            </a:pPr>
            <a:r>
              <a:rPr lang="it-IT" sz="2000" b="1" dirty="0">
                <a:solidFill>
                  <a:srgbClr val="003366"/>
                </a:solidFill>
                <a:effectLst>
                  <a:outerShdw blurRad="38100" dist="38100" dir="2700000" algn="tl">
                    <a:srgbClr val="C0C0C0"/>
                  </a:outerShdw>
                </a:effectLst>
                <a:latin typeface="Century Gothic" pitchFamily="34" charset="0"/>
              </a:rPr>
              <a:t>ERAC</a:t>
            </a:r>
          </a:p>
          <a:p>
            <a:pPr>
              <a:defRPr/>
            </a:pPr>
            <a:r>
              <a:rPr lang="it-IT" sz="2000" b="1" dirty="0">
                <a:solidFill>
                  <a:srgbClr val="003366"/>
                </a:solidFill>
                <a:effectLst>
                  <a:outerShdw blurRad="38100" dist="38100" dir="2700000" algn="tl">
                    <a:srgbClr val="C0C0C0"/>
                  </a:outerShdw>
                </a:effectLst>
                <a:latin typeface="Century Gothic" pitchFamily="34" charset="0"/>
              </a:rPr>
              <a:t>ERAH</a:t>
            </a:r>
          </a:p>
          <a:p>
            <a:pPr>
              <a:defRPr/>
            </a:pPr>
            <a:r>
              <a:rPr lang="it-IT" sz="2000" b="1" dirty="0">
                <a:solidFill>
                  <a:srgbClr val="003366"/>
                </a:solidFill>
                <a:effectLst>
                  <a:outerShdw blurRad="38100" dist="38100" dir="2700000" algn="tl">
                    <a:srgbClr val="C0C0C0"/>
                  </a:outerShdw>
                </a:effectLst>
                <a:latin typeface="Century Gothic" pitchFamily="34" charset="0"/>
              </a:rPr>
              <a:t>ERAF</a:t>
            </a:r>
          </a:p>
        </p:txBody>
      </p:sp>
      <p:sp>
        <p:nvSpPr>
          <p:cNvPr id="2052" name="Rectangle 18"/>
          <p:cNvSpPr>
            <a:spLocks noChangeArrowheads="1"/>
          </p:cNvSpPr>
          <p:nvPr/>
        </p:nvSpPr>
        <p:spPr bwMode="auto">
          <a:xfrm>
            <a:off x="5867400" y="1125538"/>
            <a:ext cx="1657350" cy="574675"/>
          </a:xfrm>
          <a:prstGeom prst="rect">
            <a:avLst/>
          </a:prstGeom>
          <a:solidFill>
            <a:schemeClr val="bg1"/>
          </a:solidFill>
          <a:ln w="9525">
            <a:solidFill>
              <a:srgbClr val="FFFFFF"/>
            </a:solidFill>
            <a:miter lim="800000"/>
            <a:headEnd/>
            <a:tailEnd/>
          </a:ln>
        </p:spPr>
        <p:txBody>
          <a:bodyPr wrap="none" anchor="ctr"/>
          <a:lstStyle/>
          <a:p>
            <a:endParaRPr lang="it-IT"/>
          </a:p>
        </p:txBody>
      </p:sp>
      <p:sp>
        <p:nvSpPr>
          <p:cNvPr id="2053" name="Rectangle 19"/>
          <p:cNvSpPr>
            <a:spLocks noChangeArrowheads="1"/>
          </p:cNvSpPr>
          <p:nvPr/>
        </p:nvSpPr>
        <p:spPr bwMode="auto">
          <a:xfrm>
            <a:off x="5724525" y="1916113"/>
            <a:ext cx="1439863" cy="2089150"/>
          </a:xfrm>
          <a:prstGeom prst="rect">
            <a:avLst/>
          </a:prstGeom>
          <a:solidFill>
            <a:schemeClr val="bg1"/>
          </a:solidFill>
          <a:ln w="9525">
            <a:solidFill>
              <a:srgbClr val="FFFFFF"/>
            </a:solidFill>
            <a:miter lim="800000"/>
            <a:headEnd/>
            <a:tailEnd/>
          </a:ln>
        </p:spPr>
        <p:txBody>
          <a:bodyPr wrap="none" anchor="ctr"/>
          <a:lstStyle/>
          <a:p>
            <a:endParaRPr lang="it-IT"/>
          </a:p>
        </p:txBody>
      </p:sp>
      <p:sp>
        <p:nvSpPr>
          <p:cNvPr id="2054" name="Rectangle 22"/>
          <p:cNvSpPr>
            <a:spLocks noChangeArrowheads="1"/>
          </p:cNvSpPr>
          <p:nvPr/>
        </p:nvSpPr>
        <p:spPr bwMode="auto">
          <a:xfrm>
            <a:off x="0" y="6453188"/>
            <a:ext cx="9144000" cy="404812"/>
          </a:xfrm>
          <a:prstGeom prst="rect">
            <a:avLst/>
          </a:prstGeom>
          <a:solidFill>
            <a:srgbClr val="003366"/>
          </a:solidFill>
          <a:ln w="9525">
            <a:noFill/>
            <a:miter lim="800000"/>
            <a:headEnd/>
            <a:tailEnd/>
          </a:ln>
        </p:spPr>
        <p:txBody>
          <a:bodyPr wrap="none" anchor="ctr"/>
          <a:lstStyle/>
          <a:p>
            <a:endParaRPr lang="it-IT"/>
          </a:p>
        </p:txBody>
      </p:sp>
      <p:pic>
        <p:nvPicPr>
          <p:cNvPr id="2055" name="Picture 23" descr="001"/>
          <p:cNvPicPr>
            <a:picLocks noChangeAspect="1" noChangeArrowheads="1"/>
          </p:cNvPicPr>
          <p:nvPr/>
        </p:nvPicPr>
        <p:blipFill>
          <a:blip r:embed="rId4" cstate="print"/>
          <a:srcRect/>
          <a:stretch>
            <a:fillRect/>
          </a:stretch>
        </p:blipFill>
        <p:spPr bwMode="auto">
          <a:xfrm>
            <a:off x="2000250" y="2374900"/>
            <a:ext cx="3857625" cy="35337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95288" y="1052513"/>
            <a:ext cx="8280400" cy="701675"/>
          </a:xfrm>
          <a:prstGeom prst="rect">
            <a:avLst/>
          </a:prstGeom>
          <a:noFill/>
          <a:ln w="9525">
            <a:noFill/>
            <a:miter lim="800000"/>
            <a:headEnd/>
            <a:tailEnd/>
          </a:ln>
        </p:spPr>
        <p:txBody>
          <a:bodyPr>
            <a:spAutoFit/>
          </a:bodyPr>
          <a:lstStyle/>
          <a:p>
            <a:pPr algn="just"/>
            <a:r>
              <a:rPr lang="it-IT" sz="2000"/>
              <a:t>The </a:t>
            </a:r>
            <a:r>
              <a:rPr lang="it-IT" sz="2000" b="1"/>
              <a:t>AQUAFLAIR</a:t>
            </a:r>
            <a:r>
              <a:rPr lang="it-IT" sz="2000" b="1" baseline="30000"/>
              <a:t>ERAC/H/F</a:t>
            </a:r>
            <a:r>
              <a:rPr lang="it-IT" sz="2000"/>
              <a:t> series is composed of ten chillers with nominal cooling capacities ranging from 50 to 110 kW.</a:t>
            </a:r>
          </a:p>
        </p:txBody>
      </p:sp>
      <p:sp>
        <p:nvSpPr>
          <p:cNvPr id="10243" name="Text Box 5"/>
          <p:cNvSpPr txBox="1">
            <a:spLocks noChangeArrowheads="1"/>
          </p:cNvSpPr>
          <p:nvPr/>
        </p:nvSpPr>
        <p:spPr bwMode="auto">
          <a:xfrm>
            <a:off x="395288" y="1916113"/>
            <a:ext cx="8280400" cy="1311275"/>
          </a:xfrm>
          <a:prstGeom prst="rect">
            <a:avLst/>
          </a:prstGeom>
          <a:noFill/>
          <a:ln w="9525">
            <a:noFill/>
            <a:miter lim="800000"/>
            <a:headEnd/>
            <a:tailEnd/>
          </a:ln>
        </p:spPr>
        <p:txBody>
          <a:bodyPr>
            <a:spAutoFit/>
          </a:bodyPr>
          <a:lstStyle/>
          <a:p>
            <a:pPr algn="just"/>
            <a:r>
              <a:rPr lang="it-IT" sz="2000"/>
              <a:t>The various versions can be managed by a </a:t>
            </a:r>
            <a:r>
              <a:rPr lang="it-IT" sz="2000" b="1"/>
              <a:t>UECH 400</a:t>
            </a:r>
            <a:r>
              <a:rPr lang="it-IT" sz="2000"/>
              <a:t> control (microprocessor and local user terminal in a single element) or by a </a:t>
            </a:r>
            <a:r>
              <a:rPr lang="it-IT" sz="2000" b="1"/>
              <a:t>UpCO1m</a:t>
            </a:r>
            <a:r>
              <a:rPr lang="it-IT" sz="2000"/>
              <a:t> system composed of a basic interface board and a local user terminal.</a:t>
            </a:r>
          </a:p>
        </p:txBody>
      </p:sp>
      <p:sp>
        <p:nvSpPr>
          <p:cNvPr id="10244" name="Text Box 6"/>
          <p:cNvSpPr txBox="1">
            <a:spLocks noChangeArrowheads="1"/>
          </p:cNvSpPr>
          <p:nvPr/>
        </p:nvSpPr>
        <p:spPr bwMode="auto">
          <a:xfrm>
            <a:off x="395288" y="3357563"/>
            <a:ext cx="8280400" cy="1616075"/>
          </a:xfrm>
          <a:prstGeom prst="rect">
            <a:avLst/>
          </a:prstGeom>
          <a:noFill/>
          <a:ln w="9525">
            <a:noFill/>
            <a:miter lim="800000"/>
            <a:headEnd/>
            <a:tailEnd/>
          </a:ln>
        </p:spPr>
        <p:txBody>
          <a:bodyPr>
            <a:spAutoFit/>
          </a:bodyPr>
          <a:lstStyle/>
          <a:p>
            <a:pPr algn="just"/>
            <a:r>
              <a:rPr lang="it-IT" sz="2000"/>
              <a:t>The UECH control allows remote control but doesn’t permit connection to the Uniflair supervision system; the UpCO1m is suitable for configuration with a </a:t>
            </a:r>
            <a:r>
              <a:rPr lang="it-IT" sz="2000" b="1"/>
              <a:t>LAN</a:t>
            </a:r>
            <a:r>
              <a:rPr lang="it-IT" sz="2000"/>
              <a:t> card, </a:t>
            </a:r>
            <a:r>
              <a:rPr lang="it-IT" sz="2000" b="1"/>
              <a:t>I/O</a:t>
            </a:r>
            <a:r>
              <a:rPr lang="it-IT" sz="2000"/>
              <a:t> contact, </a:t>
            </a:r>
            <a:r>
              <a:rPr lang="it-IT" sz="2000" b="1"/>
              <a:t>clock card</a:t>
            </a:r>
            <a:r>
              <a:rPr lang="it-IT" sz="2000"/>
              <a:t>, </a:t>
            </a:r>
            <a:r>
              <a:rPr lang="it-IT" sz="2000" b="1"/>
              <a:t>RS485</a:t>
            </a:r>
            <a:r>
              <a:rPr lang="it-IT" sz="2000"/>
              <a:t> serial adapter for connection to the Uniflair supervision system or a BMS (Building Management System).</a:t>
            </a:r>
          </a:p>
        </p:txBody>
      </p:sp>
      <p:sp>
        <p:nvSpPr>
          <p:cNvPr id="10245" name="Text Box 7"/>
          <p:cNvSpPr txBox="1">
            <a:spLocks noChangeArrowheads="1"/>
          </p:cNvSpPr>
          <p:nvPr/>
        </p:nvSpPr>
        <p:spPr bwMode="auto">
          <a:xfrm>
            <a:off x="395288" y="5157788"/>
            <a:ext cx="8280400" cy="1311275"/>
          </a:xfrm>
          <a:prstGeom prst="rect">
            <a:avLst/>
          </a:prstGeom>
          <a:noFill/>
          <a:ln w="9525">
            <a:noFill/>
            <a:miter lim="800000"/>
            <a:headEnd/>
            <a:tailEnd/>
          </a:ln>
        </p:spPr>
        <p:txBody>
          <a:bodyPr>
            <a:spAutoFit/>
          </a:bodyPr>
          <a:lstStyle/>
          <a:p>
            <a:pPr algn="just"/>
            <a:r>
              <a:rPr lang="it-IT" sz="2000"/>
              <a:t>Hermetic </a:t>
            </a:r>
            <a:r>
              <a:rPr lang="it-IT" sz="2000" b="1"/>
              <a:t>scroll</a:t>
            </a:r>
            <a:r>
              <a:rPr lang="it-IT" sz="2000"/>
              <a:t> compressors, environmentally friendly </a:t>
            </a:r>
            <a:r>
              <a:rPr lang="it-IT" sz="2000" b="1"/>
              <a:t>R410A</a:t>
            </a:r>
            <a:r>
              <a:rPr lang="it-IT" sz="2000"/>
              <a:t> refrigerant and an electronic thermostatic valve (in versions with UpCO1m control) allow increased energy efficiency in all operating conditions.</a:t>
            </a:r>
          </a:p>
        </p:txBody>
      </p:sp>
      <p:sp>
        <p:nvSpPr>
          <p:cNvPr id="8"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7308850" y="2781300"/>
            <a:ext cx="1676400" cy="1543050"/>
          </a:xfrm>
          <a:prstGeom prst="rect">
            <a:avLst/>
          </a:prstGeom>
          <a:noFill/>
          <a:ln w="9525">
            <a:noFill/>
            <a:miter lim="800000"/>
            <a:headEnd/>
            <a:tailEnd/>
          </a:ln>
        </p:spPr>
      </p:pic>
      <p:sp>
        <p:nvSpPr>
          <p:cNvPr id="11267" name="Text Box 5"/>
          <p:cNvSpPr txBox="1">
            <a:spLocks noChangeArrowheads="1"/>
          </p:cNvSpPr>
          <p:nvPr/>
        </p:nvSpPr>
        <p:spPr bwMode="auto">
          <a:xfrm>
            <a:off x="395288" y="1052513"/>
            <a:ext cx="8353425" cy="1311275"/>
          </a:xfrm>
          <a:prstGeom prst="rect">
            <a:avLst/>
          </a:prstGeom>
          <a:noFill/>
          <a:ln w="9525">
            <a:noFill/>
            <a:miter lim="800000"/>
            <a:headEnd/>
            <a:tailEnd/>
          </a:ln>
        </p:spPr>
        <p:txBody>
          <a:bodyPr>
            <a:spAutoFit/>
          </a:bodyPr>
          <a:lstStyle/>
          <a:p>
            <a:pPr algn="just"/>
            <a:r>
              <a:rPr lang="it-IT" sz="2000" dirty="0"/>
              <a:t>R410A gas, </a:t>
            </a:r>
            <a:r>
              <a:rPr lang="it-IT" sz="2000" dirty="0" err="1"/>
              <a:t>whose</a:t>
            </a:r>
            <a:r>
              <a:rPr lang="it-IT" sz="2000" dirty="0"/>
              <a:t> </a:t>
            </a:r>
            <a:r>
              <a:rPr lang="it-IT" sz="2000" dirty="0" err="1"/>
              <a:t>behaviour</a:t>
            </a:r>
            <a:r>
              <a:rPr lang="it-IT" sz="2000" dirty="0"/>
              <a:t> </a:t>
            </a:r>
            <a:r>
              <a:rPr lang="it-IT" sz="2000" dirty="0" err="1"/>
              <a:t>is</a:t>
            </a:r>
            <a:r>
              <a:rPr lang="it-IT" sz="2000" dirty="0"/>
              <a:t> </a:t>
            </a:r>
            <a:r>
              <a:rPr lang="it-IT" sz="2000" dirty="0" err="1"/>
              <a:t>almost</a:t>
            </a:r>
            <a:r>
              <a:rPr lang="it-IT" sz="2000" dirty="0"/>
              <a:t> </a:t>
            </a:r>
            <a:r>
              <a:rPr lang="it-IT" sz="2000" dirty="0" err="1"/>
              <a:t>azeotropic</a:t>
            </a:r>
            <a:r>
              <a:rPr lang="it-IT" sz="2000" dirty="0"/>
              <a:t> (</a:t>
            </a:r>
            <a:r>
              <a:rPr lang="it-IT" sz="2000" dirty="0" err="1"/>
              <a:t>vapour</a:t>
            </a:r>
            <a:r>
              <a:rPr lang="it-IT" sz="2000" dirty="0"/>
              <a:t> and </a:t>
            </a:r>
            <a:r>
              <a:rPr lang="it-IT" sz="2000" dirty="0" err="1"/>
              <a:t>solution</a:t>
            </a:r>
            <a:r>
              <a:rPr lang="it-IT" sz="2000" dirty="0"/>
              <a:t> </a:t>
            </a:r>
            <a:r>
              <a:rPr lang="it-IT" sz="2000" dirty="0" err="1"/>
              <a:t>have</a:t>
            </a:r>
            <a:r>
              <a:rPr lang="it-IT" sz="2000" dirty="0"/>
              <a:t> the </a:t>
            </a:r>
            <a:r>
              <a:rPr lang="it-IT" sz="2000" dirty="0" err="1"/>
              <a:t>same</a:t>
            </a:r>
            <a:r>
              <a:rPr lang="it-IT" sz="2000" dirty="0"/>
              <a:t> </a:t>
            </a:r>
            <a:r>
              <a:rPr lang="it-IT" sz="2000" dirty="0" err="1"/>
              <a:t>concentration</a:t>
            </a:r>
            <a:r>
              <a:rPr lang="it-IT" sz="2000" dirty="0"/>
              <a:t>), </a:t>
            </a:r>
            <a:r>
              <a:rPr lang="it-IT" sz="2000" dirty="0" err="1"/>
              <a:t>is</a:t>
            </a:r>
            <a:r>
              <a:rPr lang="it-IT" sz="2000" dirty="0"/>
              <a:t> </a:t>
            </a:r>
            <a:r>
              <a:rPr lang="it-IT" sz="2000" dirty="0" err="1"/>
              <a:t>characterized</a:t>
            </a:r>
            <a:r>
              <a:rPr lang="it-IT" sz="2000" dirty="0"/>
              <a:t> </a:t>
            </a:r>
            <a:r>
              <a:rPr lang="it-IT" sz="2000" dirty="0" err="1"/>
              <a:t>by</a:t>
            </a:r>
            <a:r>
              <a:rPr lang="it-IT" sz="2000" dirty="0"/>
              <a:t> the </a:t>
            </a:r>
            <a:r>
              <a:rPr lang="it-IT" sz="2000" dirty="0" err="1"/>
              <a:t>absence</a:t>
            </a:r>
            <a:r>
              <a:rPr lang="it-IT" sz="2000" dirty="0"/>
              <a:t> </a:t>
            </a:r>
            <a:r>
              <a:rPr lang="it-IT" sz="2000" dirty="0" err="1"/>
              <a:t>of</a:t>
            </a:r>
            <a:r>
              <a:rPr lang="it-IT" sz="2000" dirty="0"/>
              <a:t> </a:t>
            </a:r>
            <a:r>
              <a:rPr lang="it-IT" sz="2000" dirty="0" err="1"/>
              <a:t>glide</a:t>
            </a:r>
            <a:r>
              <a:rPr lang="it-IT" sz="2000" dirty="0"/>
              <a:t> </a:t>
            </a:r>
            <a:r>
              <a:rPr lang="it-IT" sz="2000" dirty="0" err="1"/>
              <a:t>during</a:t>
            </a:r>
            <a:r>
              <a:rPr lang="it-IT" sz="2000" dirty="0"/>
              <a:t> state </a:t>
            </a:r>
            <a:r>
              <a:rPr lang="it-IT" sz="2000" dirty="0" err="1"/>
              <a:t>changing</a:t>
            </a:r>
            <a:r>
              <a:rPr lang="it-IT" sz="2000" dirty="0"/>
              <a:t> </a:t>
            </a:r>
            <a:r>
              <a:rPr lang="it-IT" sz="2000" dirty="0" err="1"/>
              <a:t>phases</a:t>
            </a:r>
            <a:r>
              <a:rPr lang="it-IT" sz="2000" dirty="0"/>
              <a:t>, </a:t>
            </a:r>
            <a:r>
              <a:rPr lang="it-IT" sz="2000" dirty="0" err="1"/>
              <a:t>which</a:t>
            </a:r>
            <a:r>
              <a:rPr lang="it-IT" sz="2000" dirty="0"/>
              <a:t> </a:t>
            </a:r>
            <a:r>
              <a:rPr lang="it-IT" sz="2000" dirty="0" err="1"/>
              <a:t>thus</a:t>
            </a:r>
            <a:r>
              <a:rPr lang="it-IT" sz="2000" dirty="0"/>
              <a:t> </a:t>
            </a:r>
            <a:r>
              <a:rPr lang="it-IT" sz="2000" dirty="0" err="1"/>
              <a:t>occur</a:t>
            </a:r>
            <a:r>
              <a:rPr lang="it-IT" sz="2000" dirty="0"/>
              <a:t> at a </a:t>
            </a:r>
            <a:r>
              <a:rPr lang="it-IT" sz="2000" dirty="0" err="1"/>
              <a:t>constant</a:t>
            </a:r>
            <a:r>
              <a:rPr lang="it-IT" sz="2000" dirty="0"/>
              <a:t> </a:t>
            </a:r>
            <a:r>
              <a:rPr lang="it-IT" sz="2000" dirty="0" err="1"/>
              <a:t>pressure</a:t>
            </a:r>
            <a:r>
              <a:rPr lang="it-IT" sz="2000" dirty="0"/>
              <a:t> </a:t>
            </a:r>
            <a:r>
              <a:rPr lang="it-IT" sz="2000" dirty="0" err="1"/>
              <a:t>without</a:t>
            </a:r>
            <a:r>
              <a:rPr lang="it-IT" sz="2000" dirty="0"/>
              <a:t> </a:t>
            </a:r>
            <a:r>
              <a:rPr lang="it-IT" sz="2000" dirty="0" err="1"/>
              <a:t>energy</a:t>
            </a:r>
            <a:r>
              <a:rPr lang="it-IT" sz="2000" dirty="0"/>
              <a:t> loss.</a:t>
            </a:r>
          </a:p>
        </p:txBody>
      </p:sp>
      <p:sp>
        <p:nvSpPr>
          <p:cNvPr id="11268" name="Text Box 6"/>
          <p:cNvSpPr txBox="1">
            <a:spLocks noChangeArrowheads="1"/>
          </p:cNvSpPr>
          <p:nvPr/>
        </p:nvSpPr>
        <p:spPr bwMode="auto">
          <a:xfrm>
            <a:off x="468313" y="4941888"/>
            <a:ext cx="8207375" cy="1311275"/>
          </a:xfrm>
          <a:prstGeom prst="rect">
            <a:avLst/>
          </a:prstGeom>
          <a:noFill/>
          <a:ln w="9525">
            <a:noFill/>
            <a:miter lim="800000"/>
            <a:headEnd/>
            <a:tailEnd/>
          </a:ln>
        </p:spPr>
        <p:txBody>
          <a:bodyPr>
            <a:spAutoFit/>
          </a:bodyPr>
          <a:lstStyle/>
          <a:p>
            <a:pPr algn="just"/>
            <a:r>
              <a:rPr lang="it-IT" sz="2000"/>
              <a:t>The greater thermal exchange capacity and a considerable reduction in the load loss, mean it is possible to install compact components with the same power output, thus benefiting from significant reductions in volume and a considerable increase in efficiency.</a:t>
            </a:r>
          </a:p>
        </p:txBody>
      </p:sp>
      <p:pic>
        <p:nvPicPr>
          <p:cNvPr id="11269" name="Picture 7" descr="005"/>
          <p:cNvPicPr>
            <a:picLocks noChangeAspect="1" noChangeArrowheads="1"/>
          </p:cNvPicPr>
          <p:nvPr/>
        </p:nvPicPr>
        <p:blipFill>
          <a:blip r:embed="rId3" cstate="print"/>
          <a:srcRect/>
          <a:stretch>
            <a:fillRect/>
          </a:stretch>
        </p:blipFill>
        <p:spPr bwMode="auto">
          <a:xfrm>
            <a:off x="611188" y="2492375"/>
            <a:ext cx="6264275" cy="2382838"/>
          </a:xfrm>
          <a:prstGeom prst="rect">
            <a:avLst/>
          </a:prstGeom>
          <a:noFill/>
          <a:ln w="9525">
            <a:noFill/>
            <a:miter lim="800000"/>
            <a:headEnd/>
            <a:tailEnd/>
          </a:ln>
        </p:spPr>
      </p:pic>
      <p:sp>
        <p:nvSpPr>
          <p:cNvPr id="8"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R410A REFRIGERANT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14313" y="1214438"/>
            <a:ext cx="4949825" cy="3582987"/>
          </a:xfrm>
          <a:prstGeom prst="rect">
            <a:avLst/>
          </a:prstGeom>
          <a:noFill/>
          <a:ln w="12700" algn="ctr">
            <a:noFill/>
            <a:miter lim="800000"/>
            <a:headEnd/>
            <a:tailEnd/>
          </a:ln>
        </p:spPr>
        <p:txBody>
          <a:bodyPr>
            <a:spAutoFit/>
          </a:bodyPr>
          <a:lstStyle/>
          <a:p>
            <a:pPr marL="265113" indent="-265113">
              <a:buFont typeface="Wingdings" pitchFamily="2" charset="2"/>
              <a:buChar char="§"/>
            </a:pPr>
            <a:r>
              <a:rPr lang="it-IT" sz="1800">
                <a:solidFill>
                  <a:schemeClr val="tx1"/>
                </a:solidFill>
              </a:rPr>
              <a:t>Less pressure drops:</a:t>
            </a:r>
          </a:p>
          <a:p>
            <a:pPr marL="1863725" lvl="1" indent="-787400">
              <a:spcBef>
                <a:spcPct val="20000"/>
              </a:spcBef>
            </a:pPr>
            <a:r>
              <a:rPr lang="it-IT" sz="1800">
                <a:solidFill>
                  <a:schemeClr val="tx1"/>
                </a:solidFill>
              </a:rPr>
              <a:t>– 20%</a:t>
            </a:r>
            <a:r>
              <a:rPr lang="it-IT" sz="1800" baseline="30000">
                <a:solidFill>
                  <a:schemeClr val="tx1"/>
                </a:solidFill>
              </a:rPr>
              <a:t>*</a:t>
            </a:r>
            <a:r>
              <a:rPr lang="it-IT" sz="1800">
                <a:solidFill>
                  <a:schemeClr val="tx1"/>
                </a:solidFill>
              </a:rPr>
              <a:t> in the condenser</a:t>
            </a:r>
          </a:p>
          <a:p>
            <a:pPr marL="1863725" lvl="1" indent="-787400">
              <a:spcBef>
                <a:spcPct val="20000"/>
              </a:spcBef>
            </a:pPr>
            <a:r>
              <a:rPr lang="it-IT" sz="1800">
                <a:solidFill>
                  <a:schemeClr val="tx1"/>
                </a:solidFill>
              </a:rPr>
              <a:t>– 40%</a:t>
            </a:r>
            <a:r>
              <a:rPr lang="it-IT" sz="1800" baseline="30000">
                <a:solidFill>
                  <a:schemeClr val="tx1"/>
                </a:solidFill>
              </a:rPr>
              <a:t>*</a:t>
            </a:r>
            <a:r>
              <a:rPr lang="it-IT" sz="1800">
                <a:solidFill>
                  <a:schemeClr val="tx1"/>
                </a:solidFill>
              </a:rPr>
              <a:t> in the evaporator</a:t>
            </a:r>
          </a:p>
          <a:p>
            <a:pPr marL="1863725" lvl="1" indent="-787400">
              <a:spcBef>
                <a:spcPct val="20000"/>
              </a:spcBef>
            </a:pPr>
            <a:endParaRPr lang="it-IT" sz="1800">
              <a:solidFill>
                <a:schemeClr val="tx1"/>
              </a:solidFill>
            </a:endParaRPr>
          </a:p>
          <a:p>
            <a:pPr marL="265113" indent="-265113">
              <a:spcBef>
                <a:spcPct val="20000"/>
              </a:spcBef>
              <a:buFont typeface="Wingdings" pitchFamily="2" charset="2"/>
              <a:buChar char="§"/>
            </a:pPr>
            <a:r>
              <a:rPr lang="it-IT" sz="1800">
                <a:solidFill>
                  <a:schemeClr val="tx1"/>
                </a:solidFill>
              </a:rPr>
              <a:t>Better exchange capacity (</a:t>
            </a:r>
            <a:r>
              <a:rPr lang="it-IT" sz="1800">
                <a:solidFill>
                  <a:schemeClr val="tx1"/>
                </a:solidFill>
                <a:sym typeface="Symbol" pitchFamily="18" charset="2"/>
              </a:rPr>
              <a:t></a:t>
            </a:r>
            <a:r>
              <a:rPr lang="it-IT" sz="1800" baseline="-25000">
                <a:solidFill>
                  <a:schemeClr val="tx1"/>
                </a:solidFill>
              </a:rPr>
              <a:t>internal</a:t>
            </a:r>
            <a:r>
              <a:rPr lang="it-IT" sz="1800">
                <a:solidFill>
                  <a:schemeClr val="tx1"/>
                </a:solidFill>
              </a:rPr>
              <a:t>)</a:t>
            </a:r>
            <a:endParaRPr lang="it-IT" sz="1800" baseline="-25000">
              <a:solidFill>
                <a:schemeClr val="tx1"/>
              </a:solidFill>
            </a:endParaRPr>
          </a:p>
          <a:p>
            <a:pPr marL="1863725" lvl="1" indent="-787400">
              <a:spcBef>
                <a:spcPct val="20000"/>
              </a:spcBef>
            </a:pPr>
            <a:r>
              <a:rPr lang="it-IT" sz="1800">
                <a:solidFill>
                  <a:schemeClr val="tx1"/>
                </a:solidFill>
              </a:rPr>
              <a:t>+35%</a:t>
            </a:r>
            <a:r>
              <a:rPr lang="it-IT" sz="1800" baseline="30000">
                <a:solidFill>
                  <a:schemeClr val="tx1"/>
                </a:solidFill>
              </a:rPr>
              <a:t>*</a:t>
            </a:r>
          </a:p>
          <a:p>
            <a:pPr marL="1863725" lvl="1" indent="-787400">
              <a:spcBef>
                <a:spcPct val="20000"/>
              </a:spcBef>
            </a:pPr>
            <a:r>
              <a:rPr lang="it-IT" sz="1800">
                <a:solidFill>
                  <a:schemeClr val="tx1"/>
                </a:solidFill>
              </a:rPr>
              <a:t>+50%</a:t>
            </a:r>
            <a:r>
              <a:rPr lang="it-IT" sz="1800" baseline="30000">
                <a:solidFill>
                  <a:schemeClr val="tx1"/>
                </a:solidFill>
              </a:rPr>
              <a:t>**</a:t>
            </a:r>
            <a:endParaRPr lang="it-IT" sz="1800">
              <a:solidFill>
                <a:schemeClr val="tx1"/>
              </a:solidFill>
            </a:endParaRPr>
          </a:p>
          <a:p>
            <a:pPr marL="265113" indent="-265113">
              <a:spcBef>
                <a:spcPct val="20000"/>
              </a:spcBef>
              <a:buFont typeface="Wingdings" pitchFamily="2" charset="2"/>
              <a:buChar char="§"/>
            </a:pPr>
            <a:endParaRPr lang="it-IT" sz="1800">
              <a:solidFill>
                <a:schemeClr val="tx1"/>
              </a:solidFill>
            </a:endParaRPr>
          </a:p>
          <a:p>
            <a:pPr marL="265113" indent="-265113">
              <a:spcBef>
                <a:spcPct val="20000"/>
              </a:spcBef>
              <a:buFont typeface="Wingdings" pitchFamily="2" charset="2"/>
              <a:buChar char="§"/>
            </a:pPr>
            <a:r>
              <a:rPr lang="it-IT" sz="1800">
                <a:solidFill>
                  <a:schemeClr val="tx1"/>
                </a:solidFill>
              </a:rPr>
              <a:t>Hardly any glide</a:t>
            </a:r>
          </a:p>
          <a:p>
            <a:pPr marL="265113" indent="-265113">
              <a:spcBef>
                <a:spcPct val="20000"/>
              </a:spcBef>
            </a:pPr>
            <a:endParaRPr lang="it-IT" sz="1800" baseline="30000">
              <a:solidFill>
                <a:schemeClr val="tx1"/>
              </a:solidFill>
            </a:endParaRPr>
          </a:p>
          <a:p>
            <a:pPr marL="265113" indent="-265113" algn="r">
              <a:spcBef>
                <a:spcPct val="20000"/>
              </a:spcBef>
            </a:pPr>
            <a:r>
              <a:rPr lang="it-IT" sz="1800" baseline="30000">
                <a:solidFill>
                  <a:schemeClr val="tx1"/>
                </a:solidFill>
              </a:rPr>
              <a:t>*</a:t>
            </a:r>
            <a:r>
              <a:rPr lang="it-IT" sz="1800">
                <a:solidFill>
                  <a:schemeClr val="tx1"/>
                </a:solidFill>
              </a:rPr>
              <a:t> Compared to R22 / </a:t>
            </a:r>
            <a:r>
              <a:rPr lang="it-IT" sz="1800" baseline="30000">
                <a:solidFill>
                  <a:schemeClr val="tx1"/>
                </a:solidFill>
              </a:rPr>
              <a:t>**</a:t>
            </a:r>
            <a:r>
              <a:rPr lang="it-IT" sz="1800">
                <a:solidFill>
                  <a:schemeClr val="tx1"/>
                </a:solidFill>
              </a:rPr>
              <a:t> compared to R407C</a:t>
            </a:r>
          </a:p>
        </p:txBody>
      </p:sp>
      <p:pic>
        <p:nvPicPr>
          <p:cNvPr id="12291" name="Picture 6"/>
          <p:cNvPicPr>
            <a:picLocks noChangeAspect="1" noChangeArrowheads="1"/>
          </p:cNvPicPr>
          <p:nvPr/>
        </p:nvPicPr>
        <p:blipFill>
          <a:blip r:embed="rId2" cstate="print"/>
          <a:srcRect l="50110"/>
          <a:stretch>
            <a:fillRect/>
          </a:stretch>
        </p:blipFill>
        <p:spPr bwMode="auto">
          <a:xfrm>
            <a:off x="5780088" y="985838"/>
            <a:ext cx="3163887" cy="2501900"/>
          </a:xfrm>
          <a:prstGeom prst="rect">
            <a:avLst/>
          </a:prstGeom>
          <a:noFill/>
          <a:ln w="9525">
            <a:noFill/>
            <a:miter lim="800000"/>
            <a:headEnd/>
            <a:tailEnd/>
          </a:ln>
        </p:spPr>
      </p:pic>
      <p:pic>
        <p:nvPicPr>
          <p:cNvPr id="12292" name="Picture 7"/>
          <p:cNvPicPr>
            <a:picLocks noChangeAspect="1" noChangeArrowheads="1"/>
          </p:cNvPicPr>
          <p:nvPr/>
        </p:nvPicPr>
        <p:blipFill>
          <a:blip r:embed="rId2" cstate="print"/>
          <a:srcRect r="50371"/>
          <a:stretch>
            <a:fillRect/>
          </a:stretch>
        </p:blipFill>
        <p:spPr bwMode="auto">
          <a:xfrm>
            <a:off x="5773738" y="3703638"/>
            <a:ext cx="3149600" cy="2505075"/>
          </a:xfrm>
          <a:prstGeom prst="rect">
            <a:avLst/>
          </a:prstGeom>
          <a:noFill/>
          <a:ln w="9525">
            <a:noFill/>
            <a:miter lim="800000"/>
            <a:headEnd/>
            <a:tailEnd/>
          </a:ln>
        </p:spPr>
      </p:pic>
      <p:pic>
        <p:nvPicPr>
          <p:cNvPr id="12293" name="Picture 5" descr="eco"/>
          <p:cNvPicPr>
            <a:picLocks noChangeAspect="1" noChangeArrowheads="1"/>
          </p:cNvPicPr>
          <p:nvPr/>
        </p:nvPicPr>
        <p:blipFill>
          <a:blip r:embed="rId3" cstate="print"/>
          <a:srcRect/>
          <a:stretch>
            <a:fillRect/>
          </a:stretch>
        </p:blipFill>
        <p:spPr bwMode="auto">
          <a:xfrm>
            <a:off x="500063" y="5072063"/>
            <a:ext cx="1143000" cy="1143000"/>
          </a:xfrm>
          <a:prstGeom prst="rect">
            <a:avLst/>
          </a:prstGeom>
          <a:noFill/>
          <a:ln w="9525">
            <a:noFill/>
            <a:miter lim="800000"/>
            <a:headEnd/>
            <a:tailEnd/>
          </a:ln>
        </p:spPr>
      </p:pic>
      <p:sp>
        <p:nvSpPr>
          <p:cNvPr id="8"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R410A REFRIGERANT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8900" y="955675"/>
            <a:ext cx="4467225" cy="1096963"/>
          </a:xfrm>
          <a:prstGeom prst="rect">
            <a:avLst/>
          </a:prstGeom>
          <a:noFill/>
          <a:ln w="12700">
            <a:noFill/>
            <a:miter lim="800000"/>
            <a:headEnd/>
            <a:tailEnd/>
          </a:ln>
        </p:spPr>
        <p:txBody>
          <a:bodyPr>
            <a:spAutoFit/>
          </a:bodyPr>
          <a:lstStyle/>
          <a:p>
            <a:r>
              <a:rPr lang="it-IT" sz="2200"/>
              <a:t>Easier to service</a:t>
            </a:r>
          </a:p>
          <a:p>
            <a:endParaRPr lang="it-IT" sz="2200"/>
          </a:p>
          <a:p>
            <a:endParaRPr lang="it-IT" sz="2200"/>
          </a:p>
        </p:txBody>
      </p:sp>
      <p:sp>
        <p:nvSpPr>
          <p:cNvPr id="13315" name="Text Box 4"/>
          <p:cNvSpPr txBox="1">
            <a:spLocks noChangeArrowheads="1"/>
          </p:cNvSpPr>
          <p:nvPr/>
        </p:nvSpPr>
        <p:spPr bwMode="auto">
          <a:xfrm>
            <a:off x="111125" y="1839913"/>
            <a:ext cx="4449763" cy="2973387"/>
          </a:xfrm>
          <a:prstGeom prst="rect">
            <a:avLst/>
          </a:prstGeom>
          <a:noFill/>
          <a:ln w="12700" algn="ctr">
            <a:noFill/>
            <a:miter lim="800000"/>
            <a:headEnd/>
            <a:tailEnd/>
          </a:ln>
        </p:spPr>
        <p:txBody>
          <a:bodyPr>
            <a:spAutoFit/>
          </a:bodyPr>
          <a:lstStyle/>
          <a:p>
            <a:r>
              <a:rPr lang="it-IT" sz="1800">
                <a:solidFill>
                  <a:schemeClr val="tx1"/>
                </a:solidFill>
              </a:rPr>
              <a:t>Simplicity and speed of maintenance</a:t>
            </a:r>
          </a:p>
          <a:p>
            <a:endParaRPr lang="it-IT" sz="1800">
              <a:solidFill>
                <a:schemeClr val="tx1"/>
              </a:solidFill>
            </a:endParaRPr>
          </a:p>
          <a:p>
            <a:pPr>
              <a:buFont typeface="Wingdings" pitchFamily="2" charset="2"/>
              <a:buChar char="§"/>
            </a:pPr>
            <a:r>
              <a:rPr lang="it-IT" sz="1800">
                <a:solidFill>
                  <a:schemeClr val="tx1"/>
                </a:solidFill>
              </a:rPr>
              <a:t> R410A</a:t>
            </a:r>
          </a:p>
          <a:p>
            <a:r>
              <a:rPr lang="it-IT" sz="1800">
                <a:solidFill>
                  <a:schemeClr val="tx1"/>
                </a:solidFill>
              </a:rPr>
              <a:t>	No need to remove all of the   	gas in the event of a leak</a:t>
            </a:r>
          </a:p>
          <a:p>
            <a:endParaRPr lang="it-IT" sz="1800">
              <a:solidFill>
                <a:schemeClr val="tx1"/>
              </a:solidFill>
            </a:endParaRPr>
          </a:p>
          <a:p>
            <a:pPr>
              <a:buFont typeface="Wingdings" pitchFamily="2" charset="2"/>
              <a:buChar char="§"/>
            </a:pPr>
            <a:r>
              <a:rPr lang="it-IT" sz="1800">
                <a:solidFill>
                  <a:schemeClr val="tx1"/>
                </a:solidFill>
              </a:rPr>
              <a:t> E.E.V.</a:t>
            </a:r>
          </a:p>
          <a:p>
            <a:r>
              <a:rPr lang="it-IT" sz="1800">
                <a:solidFill>
                  <a:schemeClr val="tx1"/>
                </a:solidFill>
              </a:rPr>
              <a:t>	Monitoring refrigerant leaks</a:t>
            </a:r>
          </a:p>
          <a:p>
            <a:pPr>
              <a:spcBef>
                <a:spcPct val="20000"/>
              </a:spcBef>
              <a:buFont typeface="Wingdings" pitchFamily="2" charset="2"/>
              <a:buChar char="§"/>
            </a:pPr>
            <a:endParaRPr lang="it-IT" sz="1800">
              <a:solidFill>
                <a:schemeClr val="tx1"/>
              </a:solidFill>
            </a:endParaRPr>
          </a:p>
          <a:p>
            <a:pPr>
              <a:spcBef>
                <a:spcPct val="20000"/>
              </a:spcBef>
            </a:pPr>
            <a:endParaRPr lang="it-IT" sz="1800">
              <a:solidFill>
                <a:schemeClr val="tx1"/>
              </a:solidFill>
            </a:endParaRPr>
          </a:p>
        </p:txBody>
      </p:sp>
      <p:pic>
        <p:nvPicPr>
          <p:cNvPr id="13316" name="Picture 5" descr="eco"/>
          <p:cNvPicPr>
            <a:picLocks noChangeAspect="1" noChangeArrowheads="1"/>
          </p:cNvPicPr>
          <p:nvPr/>
        </p:nvPicPr>
        <p:blipFill>
          <a:blip r:embed="rId2" cstate="print"/>
          <a:srcRect/>
          <a:stretch>
            <a:fillRect/>
          </a:stretch>
        </p:blipFill>
        <p:spPr bwMode="auto">
          <a:xfrm>
            <a:off x="236538" y="5207000"/>
            <a:ext cx="1235075" cy="1235075"/>
          </a:xfrm>
          <a:prstGeom prst="rect">
            <a:avLst/>
          </a:prstGeom>
          <a:noFill/>
          <a:ln w="9525">
            <a:noFill/>
            <a:miter lim="800000"/>
            <a:headEnd/>
            <a:tailEnd/>
          </a:ln>
        </p:spPr>
      </p:pic>
      <p:sp>
        <p:nvSpPr>
          <p:cNvPr id="13317" name="Text Box 25"/>
          <p:cNvSpPr txBox="1">
            <a:spLocks noChangeArrowheads="1"/>
          </p:cNvSpPr>
          <p:nvPr/>
        </p:nvSpPr>
        <p:spPr bwMode="auto">
          <a:xfrm>
            <a:off x="5435600" y="3914775"/>
            <a:ext cx="2879725" cy="346075"/>
          </a:xfrm>
          <a:prstGeom prst="rect">
            <a:avLst/>
          </a:prstGeom>
          <a:noFill/>
          <a:ln w="9525">
            <a:solidFill>
              <a:srgbClr val="FF0000"/>
            </a:solidFill>
            <a:miter lim="800000"/>
            <a:headEnd/>
            <a:tailEnd/>
          </a:ln>
        </p:spPr>
        <p:txBody>
          <a:bodyPr wrap="none"/>
          <a:lstStyle/>
          <a:p>
            <a:pPr algn="ctr"/>
            <a:r>
              <a:rPr lang="it-IT" sz="1600"/>
              <a:t>Same vapour pressure</a:t>
            </a:r>
          </a:p>
        </p:txBody>
      </p:sp>
      <p:sp>
        <p:nvSpPr>
          <p:cNvPr id="13318" name="Text Box 26"/>
          <p:cNvSpPr txBox="1">
            <a:spLocks noChangeArrowheads="1"/>
          </p:cNvSpPr>
          <p:nvPr/>
        </p:nvSpPr>
        <p:spPr bwMode="auto">
          <a:xfrm>
            <a:off x="5435600" y="5081588"/>
            <a:ext cx="2879725" cy="833437"/>
          </a:xfrm>
          <a:prstGeom prst="rect">
            <a:avLst/>
          </a:prstGeom>
          <a:noFill/>
          <a:ln w="9525" algn="ctr">
            <a:solidFill>
              <a:srgbClr val="FF0000"/>
            </a:solidFill>
            <a:miter lim="800000"/>
            <a:headEnd/>
            <a:tailEnd/>
          </a:ln>
        </p:spPr>
        <p:txBody>
          <a:bodyPr/>
          <a:lstStyle/>
          <a:p>
            <a:pPr algn="ctr"/>
            <a:r>
              <a:rPr lang="it-IT" sz="1600"/>
              <a:t>In the event of a leak the blend composition remains unchanged</a:t>
            </a:r>
          </a:p>
        </p:txBody>
      </p:sp>
      <p:grpSp>
        <p:nvGrpSpPr>
          <p:cNvPr id="13319" name="Group 37"/>
          <p:cNvGrpSpPr>
            <a:grpSpLocks/>
          </p:cNvGrpSpPr>
          <p:nvPr/>
        </p:nvGrpSpPr>
        <p:grpSpPr bwMode="auto">
          <a:xfrm>
            <a:off x="5435600" y="2460625"/>
            <a:ext cx="2879725" cy="633413"/>
            <a:chOff x="3424" y="1525"/>
            <a:chExt cx="1814" cy="399"/>
          </a:xfrm>
        </p:grpSpPr>
        <p:sp>
          <p:nvSpPr>
            <p:cNvPr id="13327" name="Text Box 28"/>
            <p:cNvSpPr txBox="1">
              <a:spLocks noChangeArrowheads="1"/>
            </p:cNvSpPr>
            <p:nvPr/>
          </p:nvSpPr>
          <p:spPr bwMode="auto">
            <a:xfrm>
              <a:off x="3424" y="1525"/>
              <a:ext cx="861" cy="399"/>
            </a:xfrm>
            <a:prstGeom prst="rect">
              <a:avLst/>
            </a:prstGeom>
            <a:noFill/>
            <a:ln w="9525">
              <a:solidFill>
                <a:srgbClr val="FF0000"/>
              </a:solidFill>
              <a:miter lim="800000"/>
              <a:headEnd/>
              <a:tailEnd/>
            </a:ln>
          </p:spPr>
          <p:txBody>
            <a:bodyPr wrap="none" tIns="154800"/>
            <a:lstStyle/>
            <a:p>
              <a:pPr algn="ctr"/>
              <a:r>
                <a:rPr lang="it-IT" sz="1600"/>
                <a:t>R32</a:t>
              </a:r>
            </a:p>
          </p:txBody>
        </p:sp>
        <p:sp>
          <p:nvSpPr>
            <p:cNvPr id="13328" name="Text Box 29"/>
            <p:cNvSpPr txBox="1">
              <a:spLocks noChangeArrowheads="1"/>
            </p:cNvSpPr>
            <p:nvPr/>
          </p:nvSpPr>
          <p:spPr bwMode="auto">
            <a:xfrm>
              <a:off x="4377" y="1525"/>
              <a:ext cx="861" cy="399"/>
            </a:xfrm>
            <a:prstGeom prst="rect">
              <a:avLst/>
            </a:prstGeom>
            <a:noFill/>
            <a:ln w="9525">
              <a:solidFill>
                <a:srgbClr val="FF0000"/>
              </a:solidFill>
              <a:miter lim="800000"/>
              <a:headEnd/>
              <a:tailEnd/>
            </a:ln>
          </p:spPr>
          <p:txBody>
            <a:bodyPr tIns="154800"/>
            <a:lstStyle/>
            <a:p>
              <a:pPr algn="ctr"/>
              <a:r>
                <a:rPr lang="it-IT" sz="1600"/>
                <a:t>R125</a:t>
              </a:r>
            </a:p>
          </p:txBody>
        </p:sp>
      </p:grpSp>
      <p:sp>
        <p:nvSpPr>
          <p:cNvPr id="13320" name="AutoShape 30"/>
          <p:cNvSpPr>
            <a:spLocks noChangeArrowheads="1"/>
          </p:cNvSpPr>
          <p:nvPr/>
        </p:nvSpPr>
        <p:spPr bwMode="auto">
          <a:xfrm rot="5400000">
            <a:off x="6696076" y="4383087"/>
            <a:ext cx="360362" cy="576263"/>
          </a:xfrm>
          <a:prstGeom prst="rightArrow">
            <a:avLst>
              <a:gd name="adj1" fmla="val 50000"/>
              <a:gd name="adj2" fmla="val 25000"/>
            </a:avLst>
          </a:prstGeom>
          <a:noFill/>
          <a:ln w="9525">
            <a:solidFill>
              <a:srgbClr val="FF0000"/>
            </a:solidFill>
            <a:miter lim="800000"/>
            <a:headEnd/>
            <a:tailEnd/>
          </a:ln>
        </p:spPr>
        <p:txBody>
          <a:bodyPr wrap="none" anchor="ctr"/>
          <a:lstStyle/>
          <a:p>
            <a:endParaRPr lang="it-IT"/>
          </a:p>
        </p:txBody>
      </p:sp>
      <p:sp>
        <p:nvSpPr>
          <p:cNvPr id="13321" name="AutoShape 33"/>
          <p:cNvSpPr>
            <a:spLocks noChangeArrowheads="1"/>
          </p:cNvSpPr>
          <p:nvPr/>
        </p:nvSpPr>
        <p:spPr bwMode="auto">
          <a:xfrm rot="2700000" flipH="1">
            <a:off x="6207125" y="1790700"/>
            <a:ext cx="579438" cy="576263"/>
          </a:xfrm>
          <a:prstGeom prst="upDownArrow">
            <a:avLst>
              <a:gd name="adj1" fmla="val 42991"/>
              <a:gd name="adj2" fmla="val 24801"/>
            </a:avLst>
          </a:prstGeom>
          <a:noFill/>
          <a:ln w="9525">
            <a:solidFill>
              <a:srgbClr val="FF0000"/>
            </a:solidFill>
            <a:miter lim="800000"/>
            <a:headEnd/>
            <a:tailEnd/>
          </a:ln>
        </p:spPr>
        <p:txBody>
          <a:bodyPr wrap="none" anchor="ctr"/>
          <a:lstStyle/>
          <a:p>
            <a:endParaRPr lang="it-IT"/>
          </a:p>
        </p:txBody>
      </p:sp>
      <p:sp>
        <p:nvSpPr>
          <p:cNvPr id="13322" name="Text Box 34"/>
          <p:cNvSpPr txBox="1">
            <a:spLocks noChangeArrowheads="1"/>
          </p:cNvSpPr>
          <p:nvPr/>
        </p:nvSpPr>
        <p:spPr bwMode="auto">
          <a:xfrm>
            <a:off x="6191250" y="1006475"/>
            <a:ext cx="1366838" cy="633413"/>
          </a:xfrm>
          <a:prstGeom prst="rect">
            <a:avLst/>
          </a:prstGeom>
          <a:noFill/>
          <a:ln w="9525">
            <a:solidFill>
              <a:srgbClr val="FF0000"/>
            </a:solidFill>
            <a:miter lim="800000"/>
            <a:headEnd/>
            <a:tailEnd/>
          </a:ln>
        </p:spPr>
        <p:txBody>
          <a:bodyPr wrap="none" tIns="154800"/>
          <a:lstStyle/>
          <a:p>
            <a:pPr algn="ctr"/>
            <a:r>
              <a:rPr lang="it-IT" sz="1600"/>
              <a:t>R410A</a:t>
            </a:r>
          </a:p>
        </p:txBody>
      </p:sp>
      <p:sp>
        <p:nvSpPr>
          <p:cNvPr id="13323" name="AutoShape 36"/>
          <p:cNvSpPr>
            <a:spLocks noChangeArrowheads="1"/>
          </p:cNvSpPr>
          <p:nvPr/>
        </p:nvSpPr>
        <p:spPr bwMode="auto">
          <a:xfrm rot="5400000">
            <a:off x="6699251" y="3217862"/>
            <a:ext cx="360362" cy="576263"/>
          </a:xfrm>
          <a:prstGeom prst="rightArrow">
            <a:avLst>
              <a:gd name="adj1" fmla="val 50000"/>
              <a:gd name="adj2" fmla="val 25000"/>
            </a:avLst>
          </a:prstGeom>
          <a:noFill/>
          <a:ln w="9525">
            <a:solidFill>
              <a:srgbClr val="FF0000"/>
            </a:solidFill>
            <a:miter lim="800000"/>
            <a:headEnd/>
            <a:tailEnd/>
          </a:ln>
        </p:spPr>
        <p:txBody>
          <a:bodyPr wrap="none" anchor="ctr"/>
          <a:lstStyle/>
          <a:p>
            <a:endParaRPr lang="it-IT"/>
          </a:p>
        </p:txBody>
      </p:sp>
      <p:sp>
        <p:nvSpPr>
          <p:cNvPr id="13324" name="AutoShape 39"/>
          <p:cNvSpPr>
            <a:spLocks noChangeArrowheads="1"/>
          </p:cNvSpPr>
          <p:nvPr/>
        </p:nvSpPr>
        <p:spPr bwMode="auto">
          <a:xfrm rot="18900000" flipH="1">
            <a:off x="6967538" y="1790700"/>
            <a:ext cx="579437" cy="576263"/>
          </a:xfrm>
          <a:prstGeom prst="upDownArrow">
            <a:avLst>
              <a:gd name="adj1" fmla="val 42991"/>
              <a:gd name="adj2" fmla="val 24801"/>
            </a:avLst>
          </a:prstGeom>
          <a:noFill/>
          <a:ln w="9525">
            <a:solidFill>
              <a:srgbClr val="FF0000"/>
            </a:solidFill>
            <a:miter lim="800000"/>
            <a:headEnd/>
            <a:tailEnd/>
          </a:ln>
        </p:spPr>
        <p:txBody>
          <a:bodyPr wrap="none" anchor="ctr"/>
          <a:lstStyle/>
          <a:p>
            <a:endParaRPr lang="it-IT"/>
          </a:p>
        </p:txBody>
      </p:sp>
      <p:pic>
        <p:nvPicPr>
          <p:cNvPr id="13325" name="Picture 40"/>
          <p:cNvPicPr>
            <a:picLocks noChangeAspect="1" noChangeArrowheads="1"/>
          </p:cNvPicPr>
          <p:nvPr/>
        </p:nvPicPr>
        <p:blipFill>
          <a:blip r:embed="rId3" cstate="print"/>
          <a:srcRect/>
          <a:stretch>
            <a:fillRect/>
          </a:stretch>
        </p:blipFill>
        <p:spPr bwMode="auto">
          <a:xfrm>
            <a:off x="1520825" y="5260975"/>
            <a:ext cx="1214438" cy="1131888"/>
          </a:xfrm>
          <a:prstGeom prst="rect">
            <a:avLst/>
          </a:prstGeom>
          <a:noFill/>
          <a:ln w="9525">
            <a:noFill/>
            <a:miter lim="800000"/>
            <a:headEnd/>
            <a:tailEnd/>
          </a:ln>
        </p:spPr>
      </p:pic>
      <p:sp>
        <p:nvSpPr>
          <p:cNvPr id="17"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R410A REFRIGERANT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8900" y="1412875"/>
            <a:ext cx="5922963" cy="3084513"/>
          </a:xfrm>
          <a:prstGeom prst="rect">
            <a:avLst/>
          </a:prstGeom>
          <a:noFill/>
          <a:ln w="12700" algn="ctr">
            <a:noFill/>
            <a:miter lim="800000"/>
            <a:headEnd/>
            <a:tailEnd/>
          </a:ln>
        </p:spPr>
        <p:txBody>
          <a:bodyPr>
            <a:spAutoFit/>
          </a:bodyPr>
          <a:lstStyle/>
          <a:p>
            <a:pPr marL="360363" indent="-360363">
              <a:spcBef>
                <a:spcPct val="20000"/>
              </a:spcBef>
            </a:pPr>
            <a:r>
              <a:rPr lang="it-IT" sz="1800" dirty="0" err="1"/>
              <a:t>Excellent</a:t>
            </a:r>
            <a:r>
              <a:rPr lang="it-IT" sz="1800" dirty="0"/>
              <a:t> performance:</a:t>
            </a:r>
          </a:p>
          <a:p>
            <a:pPr marL="360363" indent="-360363">
              <a:spcBef>
                <a:spcPct val="20000"/>
              </a:spcBef>
              <a:buFont typeface="Wingdings" pitchFamily="2" charset="2"/>
              <a:buChar char="§"/>
            </a:pPr>
            <a:r>
              <a:rPr lang="it-IT" sz="1800" dirty="0"/>
              <a:t>High </a:t>
            </a:r>
            <a:r>
              <a:rPr lang="it-IT" sz="1800" dirty="0" err="1"/>
              <a:t>Intrinsic</a:t>
            </a:r>
            <a:r>
              <a:rPr lang="it-IT" sz="1800" dirty="0"/>
              <a:t> </a:t>
            </a:r>
            <a:r>
              <a:rPr lang="it-IT" sz="1800" dirty="0" err="1"/>
              <a:t>Efficiency</a:t>
            </a:r>
            <a:r>
              <a:rPr lang="it-IT" sz="1800" dirty="0"/>
              <a:t> 		      (complete </a:t>
            </a:r>
            <a:r>
              <a:rPr lang="en-US" sz="1800" dirty="0"/>
              <a:t>absence of glide </a:t>
            </a:r>
            <a:r>
              <a:rPr lang="en-US" sz="1800" dirty="0">
                <a:sym typeface="Wingdings" pitchFamily="2" charset="2"/>
              </a:rPr>
              <a:t></a:t>
            </a:r>
            <a:r>
              <a:rPr lang="en-US" sz="1800" dirty="0"/>
              <a:t> very low energy losses during the change of state phases</a:t>
            </a:r>
            <a:r>
              <a:rPr lang="it-IT" sz="1800" dirty="0"/>
              <a:t>)</a:t>
            </a:r>
          </a:p>
          <a:p>
            <a:pPr marL="360363" indent="-360363">
              <a:spcBef>
                <a:spcPct val="20000"/>
              </a:spcBef>
              <a:buFont typeface="Wingdings" pitchFamily="2" charset="2"/>
              <a:buChar char="§"/>
            </a:pPr>
            <a:r>
              <a:rPr lang="it-IT" sz="1800" dirty="0" err="1"/>
              <a:t>Single-Component</a:t>
            </a:r>
            <a:endParaRPr lang="it-IT" sz="1800" dirty="0"/>
          </a:p>
          <a:p>
            <a:pPr marL="360363" indent="-360363">
              <a:spcBef>
                <a:spcPct val="20000"/>
              </a:spcBef>
              <a:buFont typeface="Wingdings" pitchFamily="2" charset="2"/>
              <a:buChar char="§"/>
            </a:pPr>
            <a:r>
              <a:rPr lang="it-IT" sz="1800" dirty="0" err="1"/>
              <a:t>Limited</a:t>
            </a:r>
            <a:r>
              <a:rPr lang="it-IT" sz="1800" dirty="0"/>
              <a:t> </a:t>
            </a:r>
            <a:r>
              <a:rPr lang="it-IT" sz="1800" dirty="0" err="1"/>
              <a:t>Direct</a:t>
            </a:r>
            <a:r>
              <a:rPr lang="it-IT" sz="1800" dirty="0"/>
              <a:t> </a:t>
            </a:r>
            <a:r>
              <a:rPr lang="it-IT" sz="1800" dirty="0" err="1"/>
              <a:t>Environmental</a:t>
            </a:r>
            <a:r>
              <a:rPr lang="it-IT" sz="1800" dirty="0"/>
              <a:t> Impact 		      (</a:t>
            </a:r>
            <a:r>
              <a:rPr lang="it-IT" sz="1800" dirty="0" err="1"/>
              <a:t>G.W.P.</a:t>
            </a:r>
            <a:r>
              <a:rPr lang="it-IT" sz="1800" dirty="0"/>
              <a:t> = </a:t>
            </a:r>
            <a:r>
              <a:rPr lang="it-IT" sz="1800" dirty="0" err="1"/>
              <a:t>Greeenhouse</a:t>
            </a:r>
            <a:r>
              <a:rPr lang="it-IT" sz="1800" dirty="0"/>
              <a:t> </a:t>
            </a:r>
            <a:r>
              <a:rPr lang="it-IT" sz="1800" dirty="0" err="1"/>
              <a:t>Warming</a:t>
            </a:r>
            <a:r>
              <a:rPr lang="it-IT" sz="1800" dirty="0"/>
              <a:t> </a:t>
            </a:r>
            <a:r>
              <a:rPr lang="it-IT" sz="1800" dirty="0" err="1"/>
              <a:t>Potential</a:t>
            </a:r>
            <a:r>
              <a:rPr lang="it-IT" sz="1800" dirty="0"/>
              <a:t>)     </a:t>
            </a:r>
            <a:r>
              <a:rPr lang="en-US" sz="1800" dirty="0"/>
              <a:t>(O.D.P. = Ozone Depletion Potential)</a:t>
            </a:r>
            <a:endParaRPr lang="it-IT" sz="1800" dirty="0"/>
          </a:p>
          <a:p>
            <a:pPr marL="360363" indent="-360363">
              <a:spcBef>
                <a:spcPct val="20000"/>
              </a:spcBef>
              <a:buFont typeface="Wingdings" pitchFamily="2" charset="2"/>
              <a:buChar char="§"/>
            </a:pPr>
            <a:r>
              <a:rPr lang="it-IT" sz="1800" dirty="0" err="1"/>
              <a:t>Limited</a:t>
            </a:r>
            <a:r>
              <a:rPr lang="it-IT" sz="1800" dirty="0"/>
              <a:t> </a:t>
            </a:r>
            <a:r>
              <a:rPr lang="it-IT" sz="1800" dirty="0" err="1"/>
              <a:t>Indirect</a:t>
            </a:r>
            <a:r>
              <a:rPr lang="it-IT" sz="1800" dirty="0"/>
              <a:t> </a:t>
            </a:r>
            <a:r>
              <a:rPr lang="it-IT" sz="1800" dirty="0" err="1"/>
              <a:t>Environmental</a:t>
            </a:r>
            <a:r>
              <a:rPr lang="it-IT" sz="1800" dirty="0"/>
              <a:t> Impact             (</a:t>
            </a:r>
            <a:r>
              <a:rPr lang="it-IT" sz="1800" dirty="0" err="1"/>
              <a:t>T.E.W.I.</a:t>
            </a:r>
            <a:r>
              <a:rPr lang="it-IT" sz="1800" dirty="0"/>
              <a:t> = </a:t>
            </a:r>
            <a:r>
              <a:rPr lang="en-US" sz="1800" dirty="0"/>
              <a:t>Total Equivalent Warming Impact</a:t>
            </a:r>
            <a:r>
              <a:rPr lang="it-IT" sz="1800" dirty="0"/>
              <a:t>)</a:t>
            </a:r>
          </a:p>
        </p:txBody>
      </p:sp>
      <p:sp>
        <p:nvSpPr>
          <p:cNvPr id="13315" name="Text Box 3"/>
          <p:cNvSpPr txBox="1">
            <a:spLocks noChangeArrowheads="1"/>
          </p:cNvSpPr>
          <p:nvPr/>
        </p:nvSpPr>
        <p:spPr bwMode="auto">
          <a:xfrm>
            <a:off x="88900" y="955675"/>
            <a:ext cx="5822950" cy="430213"/>
          </a:xfrm>
          <a:prstGeom prst="rect">
            <a:avLst/>
          </a:prstGeom>
          <a:noFill/>
          <a:ln w="12700">
            <a:noFill/>
            <a:miter lim="800000"/>
            <a:headEnd/>
            <a:tailEnd/>
          </a:ln>
        </p:spPr>
        <p:txBody>
          <a:bodyPr>
            <a:spAutoFit/>
          </a:bodyPr>
          <a:lstStyle/>
          <a:p>
            <a:r>
              <a:rPr lang="it-IT" sz="2200" dirty="0" smtClean="0"/>
              <a:t>R410a </a:t>
            </a:r>
            <a:r>
              <a:rPr lang="it-IT" sz="2200" dirty="0" err="1"/>
              <a:t>Refrigerant</a:t>
            </a:r>
            <a:endParaRPr lang="it-IT" sz="2200" dirty="0"/>
          </a:p>
        </p:txBody>
      </p:sp>
      <p:sp>
        <p:nvSpPr>
          <p:cNvPr id="5"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REFRIGERANT</a:t>
            </a:r>
            <a:endParaRPr lang="it-IT" sz="1200" dirty="0">
              <a:solidFill>
                <a:schemeClr val="bg1"/>
              </a:solidFill>
              <a:effectLst>
                <a:outerShdw blurRad="38100" dist="38100" dir="2700000" algn="tl">
                  <a:srgbClr val="000000">
                    <a:alpha val="43137"/>
                  </a:srgbClr>
                </a:outerShdw>
              </a:effectLst>
              <a:latin typeface="Arial" charset="0"/>
            </a:endParaRPr>
          </a:p>
        </p:txBody>
      </p:sp>
      <p:sp>
        <p:nvSpPr>
          <p:cNvPr id="13318" name="Rettangolo 5"/>
          <p:cNvSpPr>
            <a:spLocks noChangeArrowheads="1"/>
          </p:cNvSpPr>
          <p:nvPr/>
        </p:nvSpPr>
        <p:spPr bwMode="auto">
          <a:xfrm>
            <a:off x="107950" y="5622925"/>
            <a:ext cx="8785225" cy="830263"/>
          </a:xfrm>
          <a:prstGeom prst="rect">
            <a:avLst/>
          </a:prstGeom>
          <a:noFill/>
          <a:ln w="9525">
            <a:noFill/>
            <a:miter lim="800000"/>
            <a:headEnd/>
            <a:tailEnd/>
          </a:ln>
        </p:spPr>
        <p:txBody>
          <a:bodyPr>
            <a:spAutoFit/>
          </a:bodyPr>
          <a:lstStyle/>
          <a:p>
            <a:r>
              <a:rPr lang="en-US" sz="1200" b="1"/>
              <a:t>NOTE:</a:t>
            </a:r>
          </a:p>
          <a:p>
            <a:r>
              <a:rPr lang="en-US" sz="1200"/>
              <a:t>• </a:t>
            </a:r>
            <a:r>
              <a:rPr lang="en-US" sz="1200" b="1"/>
              <a:t>G.W.P. </a:t>
            </a:r>
            <a:r>
              <a:rPr lang="en-US" sz="1200"/>
              <a:t>describes the relationship between the overall warming caused by a particular substance and the one caused by </a:t>
            </a:r>
            <a:r>
              <a:rPr lang="it-IT" sz="1200"/>
              <a:t>CO</a:t>
            </a:r>
            <a:r>
              <a:rPr lang="it-IT" sz="1200" baseline="-25000"/>
              <a:t>2</a:t>
            </a:r>
            <a:r>
              <a:rPr lang="it-IT" sz="1200"/>
              <a:t> carbon dioxide.</a:t>
            </a:r>
          </a:p>
          <a:p>
            <a:r>
              <a:rPr lang="en-US" sz="1200"/>
              <a:t>• </a:t>
            </a:r>
            <a:r>
              <a:rPr lang="en-US" sz="1200" b="1"/>
              <a:t>O.D.P. </a:t>
            </a:r>
            <a:r>
              <a:rPr lang="en-US" sz="1200"/>
              <a:t>is a parameter that expresses the contribution to the degradation of ozone</a:t>
            </a:r>
            <a:r>
              <a:rPr lang="it-IT" sz="1200"/>
              <a:t> </a:t>
            </a:r>
          </a:p>
        </p:txBody>
      </p:sp>
      <p:graphicFrame>
        <p:nvGraphicFramePr>
          <p:cNvPr id="7" name="Group 95"/>
          <p:cNvGraphicFramePr>
            <a:graphicFrameLocks/>
          </p:cNvGraphicFramePr>
          <p:nvPr/>
        </p:nvGraphicFramePr>
        <p:xfrm>
          <a:off x="1547813" y="4670425"/>
          <a:ext cx="5885409" cy="774873"/>
        </p:xfrm>
        <a:graphic>
          <a:graphicData uri="http://schemas.openxmlformats.org/drawingml/2006/table">
            <a:tbl>
              <a:tblPr/>
              <a:tblGrid>
                <a:gridCol w="1177082"/>
                <a:gridCol w="1235083"/>
                <a:gridCol w="1119081"/>
                <a:gridCol w="1177081"/>
                <a:gridCol w="1177082"/>
              </a:tblGrid>
              <a:tr h="243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err="1" smtClean="0">
                          <a:ln>
                            <a:noFill/>
                          </a:ln>
                          <a:solidFill>
                            <a:srgbClr val="003366"/>
                          </a:solidFill>
                          <a:effectLst/>
                          <a:latin typeface="Verdana" pitchFamily="34" charset="0"/>
                        </a:rPr>
                        <a:t>Refrigerant</a:t>
                      </a:r>
                      <a:endParaRPr kumimoji="0" lang="en-US" sz="1400" b="1" i="0" u="none" strike="noStrike" cap="none" normalizeH="0" baseline="0" dirty="0" smtClean="0">
                        <a:ln>
                          <a:noFill/>
                        </a:ln>
                        <a:solidFill>
                          <a:srgbClr val="003366"/>
                        </a:solidFill>
                        <a:effectLst/>
                        <a:latin typeface="Verdana" pitchFamily="34" charset="0"/>
                      </a:endParaRP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R22</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R407C</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R134a</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R410A</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273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O.D.P.</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66"/>
                          </a:solidFill>
                          <a:effectLst/>
                          <a:latin typeface="Verdana" pitchFamily="34" charset="0"/>
                        </a:rPr>
                        <a:t>0.055</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66"/>
                          </a:solidFill>
                          <a:effectLst/>
                          <a:latin typeface="Verdana" pitchFamily="34" charset="0"/>
                        </a:rPr>
                        <a:t>0</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66"/>
                          </a:solidFill>
                          <a:effectLst/>
                          <a:latin typeface="Verdana" pitchFamily="34" charset="0"/>
                        </a:rPr>
                        <a:t>0 </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66"/>
                          </a:solidFill>
                          <a:effectLst/>
                          <a:latin typeface="Verdana" pitchFamily="34" charset="0"/>
                        </a:rPr>
                        <a:t>0</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Verdana" pitchFamily="34" charset="0"/>
                        </a:rPr>
                        <a:t>G.W.P.</a:t>
                      </a:r>
                    </a:p>
                  </a:txBody>
                  <a:tcPr marL="18000" marR="1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66"/>
                          </a:solidFill>
                          <a:effectLst/>
                          <a:latin typeface="Verdana" pitchFamily="34" charset="0"/>
                        </a:rPr>
                        <a:t>1700</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3366"/>
                          </a:solidFill>
                          <a:effectLst/>
                          <a:latin typeface="Verdana" pitchFamily="34" charset="0"/>
                        </a:rPr>
                        <a:t>1520</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66"/>
                          </a:solidFill>
                          <a:effectLst/>
                          <a:latin typeface="Verdana" pitchFamily="34" charset="0"/>
                        </a:rPr>
                        <a:t>1300</a:t>
                      </a: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3366"/>
                          </a:solidFill>
                          <a:effectLst/>
                          <a:latin typeface="Verdana" pitchFamily="34" charset="0"/>
                        </a:rPr>
                        <a:t>1720</a:t>
                      </a:r>
                    </a:p>
                  </a:txBody>
                  <a:tcPr marL="18000" marR="1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4"/>
          <p:cNvPicPr>
            <a:picLocks noChangeAspect="1" noChangeArrowheads="1"/>
          </p:cNvPicPr>
          <p:nvPr/>
        </p:nvPicPr>
        <p:blipFill>
          <a:blip r:embed="rId2" cstate="print"/>
          <a:srcRect/>
          <a:stretch>
            <a:fillRect/>
          </a:stretch>
        </p:blipFill>
        <p:spPr bwMode="auto">
          <a:xfrm>
            <a:off x="6588224" y="1700808"/>
            <a:ext cx="1676400" cy="15430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11125" y="1839913"/>
            <a:ext cx="5684838" cy="1976437"/>
          </a:xfrm>
          <a:prstGeom prst="rect">
            <a:avLst/>
          </a:prstGeom>
          <a:noFill/>
          <a:ln w="12700" algn="ctr">
            <a:noFill/>
            <a:miter lim="800000"/>
            <a:headEnd/>
            <a:tailEnd/>
          </a:ln>
        </p:spPr>
        <p:txBody>
          <a:bodyPr>
            <a:spAutoFit/>
          </a:bodyPr>
          <a:lstStyle/>
          <a:p>
            <a:pPr marL="265113" indent="-265113">
              <a:spcBef>
                <a:spcPct val="20000"/>
              </a:spcBef>
            </a:pPr>
            <a:r>
              <a:rPr lang="it-IT" sz="1800" b="1" dirty="0" err="1"/>
              <a:t>T.E.W.I</a:t>
            </a:r>
            <a:r>
              <a:rPr lang="it-IT" sz="1800" b="1" dirty="0"/>
              <a:t>.</a:t>
            </a:r>
          </a:p>
          <a:p>
            <a:pPr marL="265113" indent="-265113">
              <a:spcBef>
                <a:spcPct val="20000"/>
              </a:spcBef>
            </a:pPr>
            <a:r>
              <a:rPr lang="it-IT" sz="1800" dirty="0"/>
              <a:t>Total </a:t>
            </a:r>
            <a:r>
              <a:rPr lang="it-IT" sz="1800" dirty="0" err="1"/>
              <a:t>Equivalent</a:t>
            </a:r>
            <a:r>
              <a:rPr lang="it-IT" sz="1800" dirty="0"/>
              <a:t> </a:t>
            </a:r>
            <a:r>
              <a:rPr lang="it-IT" sz="1800" dirty="0" err="1"/>
              <a:t>Warming</a:t>
            </a:r>
            <a:r>
              <a:rPr lang="it-IT" sz="1800" dirty="0"/>
              <a:t> Impact </a:t>
            </a:r>
          </a:p>
          <a:p>
            <a:pPr marL="265113" indent="-265113">
              <a:spcBef>
                <a:spcPct val="20000"/>
              </a:spcBef>
            </a:pPr>
            <a:endParaRPr lang="it-IT" sz="1800" dirty="0"/>
          </a:p>
          <a:p>
            <a:pPr marL="265113" indent="-265113">
              <a:spcBef>
                <a:spcPct val="20000"/>
              </a:spcBef>
              <a:buFont typeface="Wingdings" pitchFamily="2" charset="2"/>
              <a:buChar char="§"/>
            </a:pPr>
            <a:r>
              <a:rPr lang="it-IT" sz="1800" dirty="0" err="1"/>
              <a:t>refrigerant</a:t>
            </a:r>
            <a:r>
              <a:rPr lang="it-IT" sz="1800" dirty="0"/>
              <a:t> </a:t>
            </a:r>
            <a:r>
              <a:rPr lang="it-IT" sz="1800" dirty="0" err="1"/>
              <a:t>emission</a:t>
            </a:r>
            <a:r>
              <a:rPr lang="it-IT" sz="1800" dirty="0"/>
              <a:t> </a:t>
            </a:r>
            <a:r>
              <a:rPr lang="it-IT" sz="1800" dirty="0" err="1"/>
              <a:t>during</a:t>
            </a:r>
            <a:r>
              <a:rPr lang="it-IT" sz="1800" dirty="0"/>
              <a:t> the ‘</a:t>
            </a:r>
            <a:r>
              <a:rPr lang="it-IT" sz="1800" dirty="0" err="1"/>
              <a:t>lifecycle</a:t>
            </a:r>
            <a:r>
              <a:rPr lang="it-IT" sz="1800" dirty="0"/>
              <a:t>’ </a:t>
            </a:r>
            <a:r>
              <a:rPr lang="it-IT" sz="1800" dirty="0" err="1"/>
              <a:t>of</a:t>
            </a:r>
            <a:r>
              <a:rPr lang="it-IT" sz="1800" dirty="0"/>
              <a:t> the </a:t>
            </a:r>
            <a:r>
              <a:rPr lang="it-IT" sz="1800" dirty="0" err="1"/>
              <a:t>unit</a:t>
            </a:r>
            <a:endParaRPr lang="it-IT" sz="1800" dirty="0"/>
          </a:p>
          <a:p>
            <a:pPr marL="265113" indent="-265113">
              <a:spcBef>
                <a:spcPct val="20000"/>
              </a:spcBef>
              <a:buFont typeface="Wingdings" pitchFamily="2" charset="2"/>
              <a:buChar char="§"/>
            </a:pPr>
            <a:r>
              <a:rPr lang="it-IT" sz="1800" dirty="0" err="1"/>
              <a:t>indirect</a:t>
            </a:r>
            <a:r>
              <a:rPr lang="it-IT" sz="1800" dirty="0"/>
              <a:t> </a:t>
            </a:r>
            <a:r>
              <a:rPr lang="it-IT" sz="1800" dirty="0" err="1"/>
              <a:t>emissions</a:t>
            </a:r>
            <a:r>
              <a:rPr lang="it-IT" sz="1800" dirty="0"/>
              <a:t> </a:t>
            </a:r>
            <a:r>
              <a:rPr lang="it-IT" sz="1800" dirty="0" err="1"/>
              <a:t>resulting</a:t>
            </a:r>
            <a:r>
              <a:rPr lang="it-IT" sz="1800" dirty="0"/>
              <a:t> </a:t>
            </a:r>
            <a:r>
              <a:rPr lang="it-IT" sz="1800" dirty="0" err="1"/>
              <a:t>from</a:t>
            </a:r>
            <a:r>
              <a:rPr lang="it-IT" sz="1800" dirty="0"/>
              <a:t> the CO</a:t>
            </a:r>
            <a:r>
              <a:rPr lang="it-IT" sz="1800" baseline="-25000" dirty="0"/>
              <a:t>2</a:t>
            </a:r>
            <a:r>
              <a:rPr lang="it-IT" sz="1800" dirty="0"/>
              <a:t> </a:t>
            </a:r>
            <a:r>
              <a:rPr lang="it-IT" sz="1800" dirty="0" err="1"/>
              <a:t>emissions</a:t>
            </a:r>
            <a:r>
              <a:rPr lang="it-IT" sz="1800" dirty="0"/>
              <a:t> </a:t>
            </a:r>
            <a:r>
              <a:rPr lang="it-IT" sz="1800" dirty="0" err="1"/>
              <a:t>during</a:t>
            </a:r>
            <a:r>
              <a:rPr lang="it-IT" sz="1800" dirty="0"/>
              <a:t> </a:t>
            </a:r>
            <a:r>
              <a:rPr lang="it-IT" sz="1800" dirty="0" err="1"/>
              <a:t>energy</a:t>
            </a:r>
            <a:r>
              <a:rPr lang="it-IT" sz="1800" dirty="0"/>
              <a:t> production</a:t>
            </a:r>
          </a:p>
        </p:txBody>
      </p:sp>
      <p:sp>
        <p:nvSpPr>
          <p:cNvPr id="14339" name="Text Box 3"/>
          <p:cNvSpPr txBox="1">
            <a:spLocks noChangeArrowheads="1"/>
          </p:cNvSpPr>
          <p:nvPr/>
        </p:nvSpPr>
        <p:spPr bwMode="auto">
          <a:xfrm>
            <a:off x="88900" y="955675"/>
            <a:ext cx="5822950" cy="430887"/>
          </a:xfrm>
          <a:prstGeom prst="rect">
            <a:avLst/>
          </a:prstGeom>
          <a:noFill/>
          <a:ln w="12700">
            <a:noFill/>
            <a:miter lim="800000"/>
            <a:headEnd/>
            <a:tailEnd/>
          </a:ln>
        </p:spPr>
        <p:txBody>
          <a:bodyPr>
            <a:spAutoFit/>
          </a:bodyPr>
          <a:lstStyle/>
          <a:p>
            <a:r>
              <a:rPr lang="it-IT" sz="2200" dirty="0" smtClean="0"/>
              <a:t>R410a </a:t>
            </a:r>
            <a:r>
              <a:rPr lang="it-IT" sz="2200" dirty="0" err="1"/>
              <a:t>Refrigerant</a:t>
            </a:r>
            <a:endParaRPr lang="it-IT" sz="2200" dirty="0"/>
          </a:p>
        </p:txBody>
      </p:sp>
      <p:sp>
        <p:nvSpPr>
          <p:cNvPr id="6"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REFRIGERANT</a:t>
            </a:r>
            <a:endParaRPr lang="it-IT" sz="1200" dirty="0">
              <a:solidFill>
                <a:schemeClr val="bg1"/>
              </a:solidFill>
              <a:effectLst>
                <a:outerShdw blurRad="38100" dist="38100" dir="2700000" algn="tl">
                  <a:srgbClr val="000000">
                    <a:alpha val="43137"/>
                  </a:srgbClr>
                </a:outerShdw>
              </a:effectLst>
              <a:latin typeface="Arial" charset="0"/>
            </a:endParaRPr>
          </a:p>
        </p:txBody>
      </p:sp>
      <p:pic>
        <p:nvPicPr>
          <p:cNvPr id="14341" name="Picture 20"/>
          <p:cNvPicPr>
            <a:picLocks noChangeAspect="1" noChangeArrowheads="1"/>
          </p:cNvPicPr>
          <p:nvPr/>
        </p:nvPicPr>
        <p:blipFill>
          <a:blip r:embed="rId2" cstate="print"/>
          <a:srcRect/>
          <a:stretch>
            <a:fillRect/>
          </a:stretch>
        </p:blipFill>
        <p:spPr bwMode="auto">
          <a:xfrm>
            <a:off x="3203575" y="1125538"/>
            <a:ext cx="5761038" cy="749300"/>
          </a:xfrm>
          <a:prstGeom prst="rect">
            <a:avLst/>
          </a:prstGeom>
          <a:noFill/>
          <a:ln w="9525">
            <a:noFill/>
            <a:miter lim="800000"/>
            <a:headEnd/>
            <a:tailEnd/>
          </a:ln>
        </p:spPr>
      </p:pic>
      <p:pic>
        <p:nvPicPr>
          <p:cNvPr id="14342" name="Picture 21"/>
          <p:cNvPicPr>
            <a:picLocks noChangeAspect="1" noChangeArrowheads="1"/>
          </p:cNvPicPr>
          <p:nvPr/>
        </p:nvPicPr>
        <p:blipFill>
          <a:blip r:embed="rId3" cstate="print"/>
          <a:srcRect/>
          <a:stretch>
            <a:fillRect/>
          </a:stretch>
        </p:blipFill>
        <p:spPr bwMode="auto">
          <a:xfrm>
            <a:off x="5940425" y="1916113"/>
            <a:ext cx="2879725" cy="1233487"/>
          </a:xfrm>
          <a:prstGeom prst="rect">
            <a:avLst/>
          </a:prstGeom>
          <a:noFill/>
          <a:ln w="9525">
            <a:noFill/>
            <a:miter lim="800000"/>
            <a:headEnd/>
            <a:tailEnd/>
          </a:ln>
        </p:spPr>
      </p:pic>
      <p:pic>
        <p:nvPicPr>
          <p:cNvPr id="130051" name="Picture 3"/>
          <p:cNvPicPr>
            <a:picLocks noChangeAspect="1" noChangeArrowheads="1"/>
          </p:cNvPicPr>
          <p:nvPr/>
        </p:nvPicPr>
        <p:blipFill>
          <a:blip r:embed="rId4" cstate="print"/>
          <a:srcRect/>
          <a:stretch>
            <a:fillRect/>
          </a:stretch>
        </p:blipFill>
        <p:spPr bwMode="auto">
          <a:xfrm>
            <a:off x="972400" y="3933056"/>
            <a:ext cx="7200000" cy="213262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srcRect/>
          <a:stretch>
            <a:fillRect/>
          </a:stretch>
        </p:blipFill>
        <p:spPr bwMode="auto">
          <a:xfrm>
            <a:off x="250825" y="1557338"/>
            <a:ext cx="8640763" cy="4268787"/>
          </a:xfrm>
          <a:prstGeom prst="rect">
            <a:avLst/>
          </a:prstGeom>
          <a:noFill/>
          <a:ln w="9525">
            <a:noFill/>
            <a:miter lim="800000"/>
            <a:headEnd/>
            <a:tailEnd/>
          </a:ln>
        </p:spPr>
      </p:pic>
      <p:sp>
        <p:nvSpPr>
          <p:cNvPr id="5"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FEATURES</a:t>
            </a:r>
            <a:r>
              <a:rPr lang="it-IT" sz="1200" dirty="0">
                <a:solidFill>
                  <a:schemeClr val="bg1"/>
                </a:solidFill>
                <a:latin typeface="Arial" charset="0"/>
              </a:rPr>
              <a:t>: </a:t>
            </a:r>
            <a:r>
              <a:rPr lang="it-IT" sz="1200" dirty="0" smtClean="0">
                <a:solidFill>
                  <a:schemeClr val="bg1"/>
                </a:solidFill>
                <a:latin typeface="Arial" charset="0"/>
              </a:rPr>
              <a:t>EASY ACCESSIBILITY FOR MAIN COMPONENTS</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125" y="1839913"/>
            <a:ext cx="4449763" cy="1754187"/>
          </a:xfrm>
          <a:prstGeom prst="rect">
            <a:avLst/>
          </a:prstGeom>
          <a:noFill/>
          <a:ln w="12700" algn="ctr">
            <a:noFill/>
            <a:miter lim="800000"/>
            <a:headEnd/>
            <a:tailEnd/>
          </a:ln>
        </p:spPr>
        <p:txBody>
          <a:bodyPr>
            <a:spAutoFit/>
          </a:bodyPr>
          <a:lstStyle/>
          <a:p>
            <a:pPr>
              <a:buFont typeface="Wingdings" pitchFamily="2" charset="2"/>
              <a:buChar char="§"/>
              <a:tabLst>
                <a:tab pos="176213" algn="l"/>
                <a:tab pos="1608138" algn="l"/>
              </a:tabLst>
            </a:pPr>
            <a:r>
              <a:rPr lang="it-IT" sz="1800">
                <a:solidFill>
                  <a:schemeClr val="tx1"/>
                </a:solidFill>
              </a:rPr>
              <a:t> Panels equipped with quarter-turn 	fasteners and handles </a:t>
            </a:r>
          </a:p>
          <a:p>
            <a:pPr>
              <a:buFont typeface="Wingdings" pitchFamily="2" charset="2"/>
              <a:buChar char="§"/>
              <a:tabLst>
                <a:tab pos="176213" algn="l"/>
                <a:tab pos="1608138" algn="l"/>
              </a:tabLst>
            </a:pPr>
            <a:endParaRPr lang="it-IT" sz="1800">
              <a:solidFill>
                <a:schemeClr val="tx1"/>
              </a:solidFill>
            </a:endParaRPr>
          </a:p>
          <a:p>
            <a:pPr>
              <a:buFont typeface="Wingdings" pitchFamily="2" charset="2"/>
              <a:buChar char="§"/>
              <a:tabLst>
                <a:tab pos="176213" algn="l"/>
                <a:tab pos="1608138" algn="l"/>
              </a:tabLst>
            </a:pPr>
            <a:r>
              <a:rPr lang="it-IT" sz="1800">
                <a:solidFill>
                  <a:schemeClr val="tx1"/>
                </a:solidFill>
              </a:rPr>
              <a:t> Upper panel is not riveted</a:t>
            </a:r>
          </a:p>
          <a:p>
            <a:pPr>
              <a:buFont typeface="Wingdings" pitchFamily="2" charset="2"/>
              <a:buChar char="§"/>
              <a:tabLst>
                <a:tab pos="176213" algn="l"/>
                <a:tab pos="1608138" algn="l"/>
              </a:tabLst>
            </a:pPr>
            <a:endParaRPr lang="it-IT" sz="1800">
              <a:solidFill>
                <a:schemeClr val="tx1"/>
              </a:solidFill>
            </a:endParaRPr>
          </a:p>
          <a:p>
            <a:pPr>
              <a:buFont typeface="Wingdings" pitchFamily="2" charset="2"/>
              <a:buChar char="§"/>
              <a:tabLst>
                <a:tab pos="176213" algn="l"/>
                <a:tab pos="1608138" algn="l"/>
              </a:tabLst>
            </a:pPr>
            <a:r>
              <a:rPr lang="it-IT" sz="1800">
                <a:solidFill>
                  <a:schemeClr val="tx1"/>
                </a:solidFill>
              </a:rPr>
              <a:t> Dedicated access for:</a:t>
            </a:r>
          </a:p>
        </p:txBody>
      </p:sp>
      <p:pic>
        <p:nvPicPr>
          <p:cNvPr id="15363" name="Picture 5" descr="01"/>
          <p:cNvPicPr>
            <a:picLocks noChangeAspect="1" noChangeArrowheads="1"/>
          </p:cNvPicPr>
          <p:nvPr/>
        </p:nvPicPr>
        <p:blipFill>
          <a:blip r:embed="rId2" cstate="print"/>
          <a:srcRect/>
          <a:stretch>
            <a:fillRect/>
          </a:stretch>
        </p:blipFill>
        <p:spPr bwMode="auto">
          <a:xfrm>
            <a:off x="6548438" y="839788"/>
            <a:ext cx="2519362" cy="1808162"/>
          </a:xfrm>
          <a:prstGeom prst="rect">
            <a:avLst/>
          </a:prstGeom>
          <a:noFill/>
          <a:ln w="9525">
            <a:noFill/>
            <a:miter lim="800000"/>
            <a:headEnd/>
            <a:tailEnd/>
          </a:ln>
        </p:spPr>
      </p:pic>
      <p:pic>
        <p:nvPicPr>
          <p:cNvPr id="15364" name="Picture 6" descr="02"/>
          <p:cNvPicPr>
            <a:picLocks noChangeAspect="1" noChangeArrowheads="1"/>
          </p:cNvPicPr>
          <p:nvPr/>
        </p:nvPicPr>
        <p:blipFill>
          <a:blip r:embed="rId3" cstate="print"/>
          <a:srcRect/>
          <a:stretch>
            <a:fillRect/>
          </a:stretch>
        </p:blipFill>
        <p:spPr bwMode="auto">
          <a:xfrm>
            <a:off x="6556375" y="2713038"/>
            <a:ext cx="2519363" cy="1816100"/>
          </a:xfrm>
          <a:prstGeom prst="rect">
            <a:avLst/>
          </a:prstGeom>
          <a:noFill/>
          <a:ln w="9525">
            <a:noFill/>
            <a:miter lim="800000"/>
            <a:headEnd/>
            <a:tailEnd/>
          </a:ln>
        </p:spPr>
      </p:pic>
      <p:pic>
        <p:nvPicPr>
          <p:cNvPr id="15365" name="Picture 7" descr="06"/>
          <p:cNvPicPr>
            <a:picLocks noChangeAspect="1" noChangeArrowheads="1"/>
          </p:cNvPicPr>
          <p:nvPr/>
        </p:nvPicPr>
        <p:blipFill>
          <a:blip r:embed="rId4" cstate="print"/>
          <a:srcRect/>
          <a:stretch>
            <a:fillRect/>
          </a:stretch>
        </p:blipFill>
        <p:spPr bwMode="auto">
          <a:xfrm>
            <a:off x="6548438" y="4567238"/>
            <a:ext cx="2519362" cy="1820862"/>
          </a:xfrm>
          <a:prstGeom prst="rect">
            <a:avLst/>
          </a:prstGeom>
          <a:noFill/>
          <a:ln w="9525">
            <a:noFill/>
            <a:miter lim="800000"/>
            <a:headEnd/>
            <a:tailEnd/>
          </a:ln>
        </p:spPr>
      </p:pic>
      <p:sp>
        <p:nvSpPr>
          <p:cNvPr id="15366" name="Text Box 8"/>
          <p:cNvSpPr txBox="1">
            <a:spLocks noChangeArrowheads="1"/>
          </p:cNvSpPr>
          <p:nvPr/>
        </p:nvSpPr>
        <p:spPr bwMode="auto">
          <a:xfrm>
            <a:off x="4497388" y="1577975"/>
            <a:ext cx="2058987" cy="396875"/>
          </a:xfrm>
          <a:prstGeom prst="rect">
            <a:avLst/>
          </a:prstGeom>
          <a:noFill/>
          <a:ln w="12700" algn="ctr">
            <a:noFill/>
            <a:miter lim="800000"/>
            <a:headEnd/>
            <a:tailEnd/>
          </a:ln>
        </p:spPr>
        <p:txBody>
          <a:bodyPr>
            <a:spAutoFit/>
          </a:bodyPr>
          <a:lstStyle/>
          <a:p>
            <a:pPr marL="265113" indent="-265113"/>
            <a:r>
              <a:rPr lang="it-IT" sz="2000" dirty="0" err="1">
                <a:solidFill>
                  <a:srgbClr val="FF0000"/>
                </a:solidFill>
              </a:rPr>
              <a:t>Electrical</a:t>
            </a:r>
            <a:r>
              <a:rPr lang="it-IT" sz="2000" dirty="0">
                <a:solidFill>
                  <a:srgbClr val="FF0000"/>
                </a:solidFill>
              </a:rPr>
              <a:t> </a:t>
            </a:r>
            <a:r>
              <a:rPr lang="it-IT" sz="2000" dirty="0" err="1">
                <a:solidFill>
                  <a:srgbClr val="FF0000"/>
                </a:solidFill>
              </a:rPr>
              <a:t>sect</a:t>
            </a:r>
            <a:r>
              <a:rPr lang="it-IT" sz="2000" dirty="0">
                <a:solidFill>
                  <a:srgbClr val="FF0000"/>
                </a:solidFill>
              </a:rPr>
              <a:t>.</a:t>
            </a:r>
          </a:p>
        </p:txBody>
      </p:sp>
      <p:sp>
        <p:nvSpPr>
          <p:cNvPr id="15367" name="Text Box 9"/>
          <p:cNvSpPr txBox="1">
            <a:spLocks noChangeArrowheads="1"/>
          </p:cNvSpPr>
          <p:nvPr/>
        </p:nvSpPr>
        <p:spPr bwMode="auto">
          <a:xfrm>
            <a:off x="4486275" y="3451225"/>
            <a:ext cx="2070100" cy="396875"/>
          </a:xfrm>
          <a:prstGeom prst="rect">
            <a:avLst/>
          </a:prstGeom>
          <a:noFill/>
          <a:ln w="12700" algn="ctr">
            <a:noFill/>
            <a:miter lim="800000"/>
            <a:headEnd/>
            <a:tailEnd/>
          </a:ln>
        </p:spPr>
        <p:txBody>
          <a:bodyPr>
            <a:spAutoFit/>
          </a:bodyPr>
          <a:lstStyle/>
          <a:p>
            <a:pPr marL="265113" indent="-265113"/>
            <a:r>
              <a:rPr lang="it-IT" sz="2000" dirty="0" err="1">
                <a:solidFill>
                  <a:srgbClr val="FF0000"/>
                </a:solidFill>
              </a:rPr>
              <a:t>Hydraulic</a:t>
            </a:r>
            <a:r>
              <a:rPr lang="it-IT" sz="2000" dirty="0">
                <a:solidFill>
                  <a:srgbClr val="FF0000"/>
                </a:solidFill>
              </a:rPr>
              <a:t> </a:t>
            </a:r>
            <a:r>
              <a:rPr lang="it-IT" sz="2000" dirty="0" err="1">
                <a:solidFill>
                  <a:srgbClr val="FF0000"/>
                </a:solidFill>
              </a:rPr>
              <a:t>sect</a:t>
            </a:r>
            <a:r>
              <a:rPr lang="it-IT" sz="2000" dirty="0">
                <a:solidFill>
                  <a:srgbClr val="FF0000"/>
                </a:solidFill>
              </a:rPr>
              <a:t>.</a:t>
            </a:r>
          </a:p>
        </p:txBody>
      </p:sp>
      <p:sp>
        <p:nvSpPr>
          <p:cNvPr id="15368" name="Text Box 10"/>
          <p:cNvSpPr txBox="1">
            <a:spLocks noChangeArrowheads="1"/>
          </p:cNvSpPr>
          <p:nvPr/>
        </p:nvSpPr>
        <p:spPr bwMode="auto">
          <a:xfrm>
            <a:off x="4478338" y="5324475"/>
            <a:ext cx="2078037" cy="396875"/>
          </a:xfrm>
          <a:prstGeom prst="rect">
            <a:avLst/>
          </a:prstGeom>
          <a:noFill/>
          <a:ln w="12700" algn="ctr">
            <a:noFill/>
            <a:miter lim="800000"/>
            <a:headEnd/>
            <a:tailEnd/>
          </a:ln>
        </p:spPr>
        <p:txBody>
          <a:bodyPr>
            <a:spAutoFit/>
          </a:bodyPr>
          <a:lstStyle/>
          <a:p>
            <a:pPr marL="265113" indent="-265113"/>
            <a:r>
              <a:rPr lang="it-IT" sz="2000" dirty="0" err="1">
                <a:solidFill>
                  <a:srgbClr val="FF0000"/>
                </a:solidFill>
              </a:rPr>
              <a:t>Refrigerant</a:t>
            </a:r>
            <a:r>
              <a:rPr lang="it-IT" sz="2000" dirty="0">
                <a:solidFill>
                  <a:srgbClr val="FF0000"/>
                </a:solidFill>
              </a:rPr>
              <a:t> </a:t>
            </a:r>
            <a:r>
              <a:rPr lang="it-IT" sz="2000" dirty="0" err="1">
                <a:solidFill>
                  <a:srgbClr val="FF0000"/>
                </a:solidFill>
              </a:rPr>
              <a:t>sect</a:t>
            </a:r>
            <a:r>
              <a:rPr lang="it-IT" sz="2000" dirty="0">
                <a:solidFill>
                  <a:srgbClr val="FF0000"/>
                </a:solidFill>
              </a:rPr>
              <a:t>.</a:t>
            </a:r>
          </a:p>
        </p:txBody>
      </p:sp>
      <p:sp>
        <p:nvSpPr>
          <p:cNvPr id="15369" name="Text Box 11"/>
          <p:cNvSpPr txBox="1">
            <a:spLocks noChangeArrowheads="1"/>
          </p:cNvSpPr>
          <p:nvPr/>
        </p:nvSpPr>
        <p:spPr bwMode="auto">
          <a:xfrm>
            <a:off x="88900" y="955675"/>
            <a:ext cx="5131172" cy="430887"/>
          </a:xfrm>
          <a:prstGeom prst="rect">
            <a:avLst/>
          </a:prstGeom>
          <a:noFill/>
          <a:ln w="12700">
            <a:noFill/>
            <a:miter lim="800000"/>
            <a:headEnd/>
            <a:tailEnd/>
          </a:ln>
        </p:spPr>
        <p:txBody>
          <a:bodyPr wrap="square">
            <a:spAutoFit/>
          </a:bodyPr>
          <a:lstStyle/>
          <a:p>
            <a:r>
              <a:rPr lang="it-IT" sz="2200" dirty="0" err="1"/>
              <a:t>Simplicity</a:t>
            </a:r>
            <a:r>
              <a:rPr lang="it-IT" sz="2200" dirty="0"/>
              <a:t> and </a:t>
            </a:r>
            <a:r>
              <a:rPr lang="it-IT" sz="2200" dirty="0" err="1"/>
              <a:t>speed</a:t>
            </a:r>
            <a:r>
              <a:rPr lang="it-IT" sz="2200" dirty="0"/>
              <a:t> </a:t>
            </a:r>
            <a:r>
              <a:rPr lang="it-IT" sz="2200" dirty="0" err="1" smtClean="0"/>
              <a:t>of</a:t>
            </a:r>
            <a:r>
              <a:rPr lang="it-IT" sz="2200" dirty="0" smtClean="0"/>
              <a:t> </a:t>
            </a:r>
            <a:r>
              <a:rPr lang="it-IT" sz="2200" dirty="0" err="1" smtClean="0"/>
              <a:t>maintenance</a:t>
            </a:r>
            <a:endParaRPr lang="it-IT" sz="2200" dirty="0"/>
          </a:p>
        </p:txBody>
      </p:sp>
      <p:sp>
        <p:nvSpPr>
          <p:cNvPr id="15371" name="Rettangolo 10"/>
          <p:cNvSpPr>
            <a:spLocks noChangeArrowheads="1"/>
          </p:cNvSpPr>
          <p:nvPr/>
        </p:nvSpPr>
        <p:spPr bwMode="auto">
          <a:xfrm>
            <a:off x="395288" y="3573463"/>
            <a:ext cx="4105275" cy="1200150"/>
          </a:xfrm>
          <a:prstGeom prst="rect">
            <a:avLst/>
          </a:prstGeom>
          <a:noFill/>
          <a:ln w="9525">
            <a:noFill/>
            <a:miter lim="800000"/>
            <a:headEnd/>
            <a:tailEnd/>
          </a:ln>
        </p:spPr>
        <p:txBody>
          <a:bodyPr>
            <a:spAutoFit/>
          </a:bodyPr>
          <a:lstStyle/>
          <a:p>
            <a:pPr>
              <a:buFont typeface="Arial" pitchFamily="34" charset="0"/>
              <a:buChar char="•"/>
              <a:tabLst>
                <a:tab pos="176213" algn="l"/>
                <a:tab pos="1608138" algn="l"/>
              </a:tabLst>
            </a:pPr>
            <a:r>
              <a:rPr lang="it-IT" sz="1800">
                <a:solidFill>
                  <a:schemeClr val="tx1"/>
                </a:solidFill>
              </a:rPr>
              <a:t>	Compressors and refigerant circuits</a:t>
            </a:r>
          </a:p>
          <a:p>
            <a:pPr>
              <a:buFont typeface="Arial" pitchFamily="34" charset="0"/>
              <a:buChar char="•"/>
              <a:tabLst>
                <a:tab pos="176213" algn="l"/>
                <a:tab pos="1608138" algn="l"/>
              </a:tabLst>
            </a:pPr>
            <a:r>
              <a:rPr lang="it-IT" sz="1800">
                <a:solidFill>
                  <a:schemeClr val="tx1"/>
                </a:solidFill>
              </a:rPr>
              <a:t>	Water tank</a:t>
            </a:r>
          </a:p>
          <a:p>
            <a:pPr>
              <a:buFont typeface="Arial" pitchFamily="34" charset="0"/>
              <a:buChar char="•"/>
              <a:tabLst>
                <a:tab pos="176213" algn="l"/>
                <a:tab pos="1608138" algn="l"/>
              </a:tabLst>
            </a:pPr>
            <a:r>
              <a:rPr lang="it-IT" sz="1800">
                <a:solidFill>
                  <a:schemeClr val="tx1"/>
                </a:solidFill>
              </a:rPr>
              <a:t>	Pump group</a:t>
            </a:r>
          </a:p>
          <a:p>
            <a:pPr>
              <a:buFont typeface="Arial" pitchFamily="34" charset="0"/>
              <a:buChar char="•"/>
              <a:tabLst>
                <a:tab pos="176213" algn="l"/>
                <a:tab pos="1608138" algn="l"/>
              </a:tabLst>
            </a:pPr>
            <a:r>
              <a:rPr lang="it-IT" sz="1800">
                <a:solidFill>
                  <a:schemeClr val="tx1"/>
                </a:solidFill>
              </a:rPr>
              <a:t>	Pumps</a:t>
            </a:r>
          </a:p>
        </p:txBody>
      </p:sp>
      <p:sp>
        <p:nvSpPr>
          <p:cNvPr id="12"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FEATURES</a:t>
            </a:r>
            <a:r>
              <a:rPr lang="it-IT" sz="1200" dirty="0">
                <a:solidFill>
                  <a:schemeClr val="bg1"/>
                </a:solidFill>
                <a:latin typeface="Arial" charset="0"/>
              </a:rPr>
              <a:t>: </a:t>
            </a:r>
            <a:r>
              <a:rPr lang="it-IT" sz="1200" dirty="0" smtClean="0">
                <a:solidFill>
                  <a:schemeClr val="bg1"/>
                </a:solidFill>
                <a:latin typeface="Arial" charset="0"/>
              </a:rPr>
              <a:t>EASY ACCESSIBILITY FOR MAIN COMPONENTS</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050"/>
          <p:cNvPicPr>
            <a:picLocks noChangeAspect="1" noChangeArrowheads="1"/>
          </p:cNvPicPr>
          <p:nvPr/>
        </p:nvPicPr>
        <p:blipFill>
          <a:blip r:embed="rId2" cstate="print"/>
          <a:srcRect/>
          <a:stretch>
            <a:fillRect/>
          </a:stretch>
        </p:blipFill>
        <p:spPr bwMode="auto">
          <a:xfrm>
            <a:off x="5292725" y="1268413"/>
            <a:ext cx="3095625" cy="2722562"/>
          </a:xfrm>
          <a:prstGeom prst="rect">
            <a:avLst/>
          </a:prstGeom>
          <a:noFill/>
          <a:ln w="9525">
            <a:noFill/>
            <a:miter lim="800000"/>
            <a:headEnd/>
            <a:tailEnd/>
          </a:ln>
        </p:spPr>
      </p:pic>
      <p:sp>
        <p:nvSpPr>
          <p:cNvPr id="16387" name="Text Box 6"/>
          <p:cNvSpPr txBox="1">
            <a:spLocks noChangeArrowheads="1"/>
          </p:cNvSpPr>
          <p:nvPr/>
        </p:nvSpPr>
        <p:spPr bwMode="auto">
          <a:xfrm>
            <a:off x="250825" y="3357563"/>
            <a:ext cx="7416800" cy="2068512"/>
          </a:xfrm>
          <a:prstGeom prst="rect">
            <a:avLst/>
          </a:prstGeom>
          <a:noFill/>
          <a:ln w="9525">
            <a:noFill/>
            <a:miter lim="800000"/>
            <a:headEnd/>
            <a:tailEnd/>
          </a:ln>
        </p:spPr>
        <p:txBody>
          <a:bodyPr>
            <a:spAutoFit/>
          </a:bodyPr>
          <a:lstStyle/>
          <a:p>
            <a:pPr algn="just">
              <a:tabLst>
                <a:tab pos="176213" algn="l"/>
              </a:tabLst>
            </a:pPr>
            <a:r>
              <a:rPr lang="it-IT" sz="1800" b="1"/>
              <a:t>ELECTRICAL PANEL</a:t>
            </a:r>
          </a:p>
          <a:p>
            <a:pPr>
              <a:tabLst>
                <a:tab pos="176213" algn="l"/>
              </a:tabLst>
            </a:pPr>
            <a:r>
              <a:rPr lang="it-IT" sz="1400"/>
              <a:t>The panel conforms to EC directives and features:</a:t>
            </a:r>
          </a:p>
          <a:p>
            <a:pPr>
              <a:buFontTx/>
              <a:buChar char="•"/>
              <a:tabLst>
                <a:tab pos="176213" algn="l"/>
              </a:tabLst>
            </a:pPr>
            <a:r>
              <a:rPr lang="it-IT" sz="1400"/>
              <a:t> IP54 protection grade;</a:t>
            </a:r>
          </a:p>
          <a:p>
            <a:pPr>
              <a:buFontTx/>
              <a:buChar char="•"/>
              <a:tabLst>
                <a:tab pos="176213" algn="l"/>
              </a:tabLst>
            </a:pPr>
            <a:r>
              <a:rPr lang="it-IT" sz="1400"/>
              <a:t> 12 / 24 V and 230 V auxiliary transformer;</a:t>
            </a:r>
          </a:p>
          <a:p>
            <a:pPr>
              <a:buFontTx/>
              <a:buChar char="•"/>
              <a:tabLst>
                <a:tab pos="176213" algn="l"/>
              </a:tabLst>
            </a:pPr>
            <a:r>
              <a:rPr lang="it-IT" sz="1400"/>
              <a:t> General door interlock switch;</a:t>
            </a:r>
          </a:p>
          <a:p>
            <a:pPr>
              <a:buFontTx/>
              <a:buChar char="•"/>
              <a:tabLst>
                <a:tab pos="176213" algn="l"/>
              </a:tabLst>
            </a:pPr>
            <a:r>
              <a:rPr lang="it-IT" sz="1400"/>
              <a:t> Thermo-magnetic protection for the compressors, fans and auxiliaries;</a:t>
            </a:r>
          </a:p>
          <a:p>
            <a:pPr>
              <a:buFontTx/>
              <a:buChar char="•"/>
              <a:tabLst>
                <a:tab pos="176213" algn="l"/>
              </a:tabLst>
            </a:pPr>
            <a:r>
              <a:rPr lang="it-IT" sz="1400"/>
              <a:t> Remote control switches for the compressors;</a:t>
            </a:r>
          </a:p>
          <a:p>
            <a:pPr>
              <a:buFontTx/>
              <a:buChar char="•"/>
              <a:tabLst>
                <a:tab pos="176213" algn="l"/>
              </a:tabLst>
            </a:pPr>
            <a:r>
              <a:rPr lang="it-IT" sz="1400"/>
              <a:t> Anti condensation heaters;</a:t>
            </a:r>
          </a:p>
          <a:p>
            <a:pPr>
              <a:buFontTx/>
              <a:buChar char="•"/>
              <a:tabLst>
                <a:tab pos="176213" algn="l"/>
              </a:tabLst>
            </a:pPr>
            <a:r>
              <a:rPr lang="it-IT" sz="1400"/>
              <a:t> Motor protection for the pump/s and the free cooling pump (ERAF).</a:t>
            </a:r>
          </a:p>
        </p:txBody>
      </p:sp>
      <p:sp>
        <p:nvSpPr>
          <p:cNvPr id="5"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ELECTRICAL PANEL</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539750" y="2852738"/>
            <a:ext cx="8353425" cy="3132137"/>
          </a:xfrm>
          <a:prstGeom prst="rect">
            <a:avLst/>
          </a:prstGeom>
          <a:noFill/>
          <a:ln w="9525">
            <a:noFill/>
            <a:miter lim="800000"/>
            <a:headEnd/>
            <a:tailEnd/>
          </a:ln>
        </p:spPr>
        <p:txBody>
          <a:bodyPr>
            <a:spAutoFit/>
          </a:bodyPr>
          <a:lstStyle/>
          <a:p>
            <a:pPr algn="just">
              <a:tabLst>
                <a:tab pos="176213" algn="l"/>
              </a:tabLst>
            </a:pPr>
            <a:r>
              <a:rPr lang="it-IT" sz="1800" b="1"/>
              <a:t>UECH CONTROL</a:t>
            </a:r>
          </a:p>
          <a:p>
            <a:pPr>
              <a:tabLst>
                <a:tab pos="176213" algn="l"/>
              </a:tabLst>
            </a:pPr>
            <a:r>
              <a:rPr lang="it-IT" sz="1400"/>
              <a:t>The UECH microprocessor control is integrated with the local user terminal where the regulation software is housed. This control includes the following components:</a:t>
            </a:r>
          </a:p>
          <a:p>
            <a:pPr>
              <a:buFontTx/>
              <a:buChar char="•"/>
              <a:tabLst>
                <a:tab pos="176213" algn="l"/>
              </a:tabLst>
            </a:pPr>
            <a:r>
              <a:rPr lang="it-IT" sz="1400"/>
              <a:t> User terminal with LCD display and signal lights;</a:t>
            </a:r>
          </a:p>
          <a:p>
            <a:pPr>
              <a:buFontTx/>
              <a:buChar char="•"/>
              <a:tabLst>
                <a:tab pos="176213" algn="l"/>
              </a:tabLst>
            </a:pPr>
            <a:r>
              <a:rPr lang="it-IT" sz="1400"/>
              <a:t> Outlet chilled water temperature regulation;</a:t>
            </a:r>
          </a:p>
          <a:p>
            <a:pPr>
              <a:buFontTx/>
              <a:buChar char="•"/>
              <a:tabLst>
                <a:tab pos="176213" algn="l"/>
              </a:tabLst>
            </a:pPr>
            <a:r>
              <a:rPr lang="it-IT" sz="1400"/>
              <a:t> Anti-freeze protection;</a:t>
            </a:r>
          </a:p>
          <a:p>
            <a:pPr>
              <a:buFontTx/>
              <a:buChar char="•"/>
              <a:tabLst>
                <a:tab pos="176213" algn="l"/>
              </a:tabLst>
            </a:pPr>
            <a:r>
              <a:rPr lang="it-IT" sz="1400"/>
              <a:t> Free-cooling management (ERAF);</a:t>
            </a:r>
          </a:p>
          <a:p>
            <a:pPr>
              <a:buFontTx/>
              <a:buChar char="•"/>
              <a:tabLst>
                <a:tab pos="176213" algn="l"/>
              </a:tabLst>
            </a:pPr>
            <a:r>
              <a:rPr lang="it-IT" sz="1400"/>
              <a:t> Protection and timing of compressors and pumps;</a:t>
            </a:r>
          </a:p>
          <a:p>
            <a:pPr>
              <a:buFontTx/>
              <a:buChar char="•"/>
              <a:tabLst>
                <a:tab pos="176213" algn="l"/>
              </a:tabLst>
            </a:pPr>
            <a:r>
              <a:rPr lang="it-IT" sz="1400"/>
              <a:t> Modulating condensing pressure control;</a:t>
            </a:r>
          </a:p>
          <a:p>
            <a:pPr>
              <a:buFontTx/>
              <a:buChar char="•"/>
              <a:tabLst>
                <a:tab pos="176213" algn="l"/>
              </a:tabLst>
            </a:pPr>
            <a:r>
              <a:rPr lang="it-IT" sz="1400"/>
              <a:t> Total / partial heat recovery management;</a:t>
            </a:r>
          </a:p>
          <a:p>
            <a:pPr>
              <a:buFontTx/>
              <a:buChar char="•"/>
              <a:tabLst>
                <a:tab pos="176213" algn="l"/>
              </a:tabLst>
            </a:pPr>
            <a:r>
              <a:rPr lang="it-IT" sz="1400"/>
              <a:t> High pressure transducers;</a:t>
            </a:r>
          </a:p>
          <a:p>
            <a:pPr>
              <a:buFontTx/>
              <a:buChar char="•"/>
              <a:tabLst>
                <a:tab pos="176213" algn="l"/>
              </a:tabLst>
            </a:pPr>
            <a:r>
              <a:rPr lang="it-IT" sz="1400"/>
              <a:t> Alarm code signalling and centralisation for general alarm reports as a clean contact;</a:t>
            </a:r>
          </a:p>
          <a:p>
            <a:pPr>
              <a:buFontTx/>
              <a:buChar char="•"/>
              <a:tabLst>
                <a:tab pos="176213" algn="l"/>
              </a:tabLst>
            </a:pPr>
            <a:r>
              <a:rPr lang="it-IT" sz="1400"/>
              <a:t> Remote cycle inversion control (ERAH)</a:t>
            </a:r>
          </a:p>
          <a:p>
            <a:pPr>
              <a:buFontTx/>
              <a:buChar char="•"/>
              <a:tabLst>
                <a:tab pos="176213" algn="l"/>
              </a:tabLst>
            </a:pPr>
            <a:r>
              <a:rPr lang="it-IT" sz="1400"/>
              <a:t> ON-OFF remote control.</a:t>
            </a:r>
          </a:p>
        </p:txBody>
      </p:sp>
      <p:pic>
        <p:nvPicPr>
          <p:cNvPr id="17411" name="Picture 4" descr="051"/>
          <p:cNvPicPr>
            <a:picLocks noChangeAspect="1" noChangeArrowheads="1"/>
          </p:cNvPicPr>
          <p:nvPr/>
        </p:nvPicPr>
        <p:blipFill>
          <a:blip r:embed="rId2" cstate="print"/>
          <a:srcRect/>
          <a:stretch>
            <a:fillRect/>
          </a:stretch>
        </p:blipFill>
        <p:spPr bwMode="auto">
          <a:xfrm>
            <a:off x="5435600" y="3789363"/>
            <a:ext cx="2843213" cy="1260475"/>
          </a:xfrm>
          <a:prstGeom prst="rect">
            <a:avLst/>
          </a:prstGeom>
          <a:noFill/>
          <a:ln w="9525">
            <a:noFill/>
            <a:miter lim="800000"/>
            <a:headEnd/>
            <a:tailEnd/>
          </a:ln>
        </p:spPr>
      </p:pic>
      <p:sp>
        <p:nvSpPr>
          <p:cNvPr id="17412" name="Text Box 9"/>
          <p:cNvSpPr txBox="1">
            <a:spLocks noChangeArrowheads="1"/>
          </p:cNvSpPr>
          <p:nvPr/>
        </p:nvSpPr>
        <p:spPr bwMode="auto">
          <a:xfrm>
            <a:off x="539750" y="1125538"/>
            <a:ext cx="7993063" cy="1004887"/>
          </a:xfrm>
          <a:prstGeom prst="rect">
            <a:avLst/>
          </a:prstGeom>
          <a:noFill/>
          <a:ln w="9525">
            <a:noFill/>
            <a:miter lim="800000"/>
            <a:headEnd/>
            <a:tailEnd/>
          </a:ln>
        </p:spPr>
        <p:txBody>
          <a:bodyPr>
            <a:spAutoFit/>
          </a:bodyPr>
          <a:lstStyle/>
          <a:p>
            <a:pPr algn="just">
              <a:tabLst>
                <a:tab pos="176213" algn="l"/>
              </a:tabLst>
            </a:pPr>
            <a:r>
              <a:rPr lang="it-IT" sz="1800" b="1"/>
              <a:t>MICROPROCESSOR CONTROL</a:t>
            </a:r>
          </a:p>
          <a:p>
            <a:pPr algn="just">
              <a:tabLst>
                <a:tab pos="176213" algn="l"/>
              </a:tabLst>
            </a:pPr>
            <a:r>
              <a:rPr lang="it-IT" sz="1400"/>
              <a:t>For the ERAC/H/F chillers and heat pumps the following types of control are available:</a:t>
            </a:r>
          </a:p>
          <a:p>
            <a:pPr algn="just">
              <a:buFontTx/>
              <a:buChar char="•"/>
              <a:tabLst>
                <a:tab pos="176213" algn="l"/>
              </a:tabLst>
            </a:pPr>
            <a:r>
              <a:rPr lang="it-IT" sz="1400"/>
              <a:t> UECH</a:t>
            </a:r>
          </a:p>
          <a:p>
            <a:pPr algn="just">
              <a:buFontTx/>
              <a:buChar char="•"/>
              <a:tabLst>
                <a:tab pos="176213" algn="l"/>
              </a:tabLst>
            </a:pPr>
            <a:r>
              <a:rPr lang="it-IT" sz="1400"/>
              <a:t> UpCO1m</a:t>
            </a:r>
          </a:p>
        </p:txBody>
      </p:sp>
      <p:sp>
        <p:nvSpPr>
          <p:cNvPr id="7"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MICROPROCESSOR CONTROL – UECH CONTROL</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3286125" y="3579813"/>
            <a:ext cx="857250" cy="849312"/>
          </a:xfrm>
          <a:prstGeom prst="rect">
            <a:avLst/>
          </a:prstGeom>
          <a:noFill/>
          <a:ln w="9525">
            <a:noFill/>
            <a:miter lim="800000"/>
            <a:headEnd/>
            <a:tailEnd/>
          </a:ln>
        </p:spPr>
      </p:pic>
      <p:pic>
        <p:nvPicPr>
          <p:cNvPr id="5123" name="Picture 4"/>
          <p:cNvPicPr>
            <a:picLocks noChangeAspect="1" noChangeArrowheads="1"/>
          </p:cNvPicPr>
          <p:nvPr/>
        </p:nvPicPr>
        <p:blipFill>
          <a:blip r:embed="rId3" cstate="print"/>
          <a:srcRect/>
          <a:stretch>
            <a:fillRect/>
          </a:stretch>
        </p:blipFill>
        <p:spPr bwMode="auto">
          <a:xfrm>
            <a:off x="5786438" y="2928938"/>
            <a:ext cx="871537" cy="1012825"/>
          </a:xfrm>
          <a:prstGeom prst="rect">
            <a:avLst/>
          </a:prstGeom>
          <a:noFill/>
          <a:ln w="9525">
            <a:noFill/>
            <a:miter lim="800000"/>
            <a:headEnd/>
            <a:tailEnd/>
          </a:ln>
        </p:spPr>
      </p:pic>
      <p:pic>
        <p:nvPicPr>
          <p:cNvPr id="5124" name="Picture 3"/>
          <p:cNvPicPr>
            <a:picLocks noChangeAspect="1" noChangeArrowheads="1"/>
          </p:cNvPicPr>
          <p:nvPr/>
        </p:nvPicPr>
        <p:blipFill>
          <a:blip r:embed="rId4" cstate="print"/>
          <a:srcRect/>
          <a:stretch>
            <a:fillRect/>
          </a:stretch>
        </p:blipFill>
        <p:spPr bwMode="auto">
          <a:xfrm>
            <a:off x="1357313" y="3786188"/>
            <a:ext cx="1357312" cy="693737"/>
          </a:xfrm>
          <a:prstGeom prst="rect">
            <a:avLst/>
          </a:prstGeom>
          <a:noFill/>
          <a:ln w="9525">
            <a:noFill/>
            <a:miter lim="800000"/>
            <a:headEnd/>
            <a:tailEnd/>
          </a:ln>
        </p:spPr>
      </p:pic>
      <p:pic>
        <p:nvPicPr>
          <p:cNvPr id="5125" name="Picture 2"/>
          <p:cNvPicPr>
            <a:picLocks noChangeAspect="1" noChangeArrowheads="1"/>
          </p:cNvPicPr>
          <p:nvPr/>
        </p:nvPicPr>
        <p:blipFill>
          <a:blip r:embed="rId5" cstate="print"/>
          <a:srcRect/>
          <a:stretch>
            <a:fillRect/>
          </a:stretch>
        </p:blipFill>
        <p:spPr bwMode="auto">
          <a:xfrm>
            <a:off x="6572250" y="2500313"/>
            <a:ext cx="1035050" cy="928687"/>
          </a:xfrm>
          <a:prstGeom prst="rect">
            <a:avLst/>
          </a:prstGeom>
          <a:noFill/>
          <a:ln w="9525">
            <a:noFill/>
            <a:miter lim="800000"/>
            <a:headEnd/>
            <a:tailEnd/>
          </a:ln>
        </p:spPr>
      </p:pic>
      <p:grpSp>
        <p:nvGrpSpPr>
          <p:cNvPr id="2" name="Group 133"/>
          <p:cNvGrpSpPr>
            <a:grpSpLocks/>
          </p:cNvGrpSpPr>
          <p:nvPr/>
        </p:nvGrpSpPr>
        <p:grpSpPr bwMode="auto">
          <a:xfrm>
            <a:off x="142875" y="1714500"/>
            <a:ext cx="8772525" cy="2928938"/>
            <a:chOff x="135" y="1176"/>
            <a:chExt cx="5526" cy="1845"/>
          </a:xfrm>
        </p:grpSpPr>
        <p:pic>
          <p:nvPicPr>
            <p:cNvPr id="5135" name="Picture 250"/>
            <p:cNvPicPr>
              <a:picLocks noChangeAspect="1" noChangeArrowheads="1"/>
            </p:cNvPicPr>
            <p:nvPr/>
          </p:nvPicPr>
          <p:blipFill>
            <a:blip r:embed="rId6" cstate="print"/>
            <a:srcRect/>
            <a:stretch>
              <a:fillRect/>
            </a:stretch>
          </p:blipFill>
          <p:spPr bwMode="auto">
            <a:xfrm>
              <a:off x="2999" y="2240"/>
              <a:ext cx="511" cy="511"/>
            </a:xfrm>
            <a:prstGeom prst="rect">
              <a:avLst/>
            </a:prstGeom>
            <a:noFill/>
            <a:ln w="9525">
              <a:noFill/>
              <a:miter lim="800000"/>
              <a:headEnd/>
              <a:tailEnd/>
            </a:ln>
          </p:spPr>
        </p:pic>
        <p:pic>
          <p:nvPicPr>
            <p:cNvPr id="5136" name="Picture 254" descr="BRAFC 5V"/>
            <p:cNvPicPr>
              <a:picLocks noChangeAspect="1" noChangeArrowheads="1"/>
            </p:cNvPicPr>
            <p:nvPr/>
          </p:nvPicPr>
          <p:blipFill>
            <a:blip r:embed="rId7" cstate="print"/>
            <a:srcRect/>
            <a:stretch>
              <a:fillRect/>
            </a:stretch>
          </p:blipFill>
          <p:spPr bwMode="auto">
            <a:xfrm>
              <a:off x="4725" y="1176"/>
              <a:ext cx="747" cy="573"/>
            </a:xfrm>
            <a:prstGeom prst="rect">
              <a:avLst/>
            </a:prstGeom>
            <a:noFill/>
            <a:ln w="9525">
              <a:noFill/>
              <a:miter lim="800000"/>
              <a:headEnd/>
              <a:tailEnd/>
            </a:ln>
          </p:spPr>
        </p:pic>
        <p:sp>
          <p:nvSpPr>
            <p:cNvPr id="5137" name="Line 134"/>
            <p:cNvSpPr>
              <a:spLocks noChangeShapeType="1"/>
            </p:cNvSpPr>
            <p:nvPr/>
          </p:nvSpPr>
          <p:spPr bwMode="auto">
            <a:xfrm flipV="1">
              <a:off x="3640" y="1380"/>
              <a:ext cx="0" cy="1587"/>
            </a:xfrm>
            <a:prstGeom prst="line">
              <a:avLst/>
            </a:prstGeom>
            <a:noFill/>
            <a:ln w="9525">
              <a:solidFill>
                <a:schemeClr val="tx1"/>
              </a:solidFill>
              <a:round/>
              <a:headEnd/>
              <a:tailEnd/>
            </a:ln>
          </p:spPr>
          <p:txBody>
            <a:bodyPr/>
            <a:lstStyle/>
            <a:p>
              <a:endParaRPr lang="it-IT"/>
            </a:p>
          </p:txBody>
        </p:sp>
        <p:sp>
          <p:nvSpPr>
            <p:cNvPr id="5138" name="Line 135"/>
            <p:cNvSpPr>
              <a:spLocks noChangeShapeType="1"/>
            </p:cNvSpPr>
            <p:nvPr/>
          </p:nvSpPr>
          <p:spPr bwMode="auto">
            <a:xfrm flipV="1">
              <a:off x="753" y="1380"/>
              <a:ext cx="0" cy="1587"/>
            </a:xfrm>
            <a:prstGeom prst="line">
              <a:avLst/>
            </a:prstGeom>
            <a:noFill/>
            <a:ln w="9525">
              <a:solidFill>
                <a:schemeClr val="tx1"/>
              </a:solidFill>
              <a:round/>
              <a:headEnd/>
              <a:tailEnd/>
            </a:ln>
          </p:spPr>
          <p:txBody>
            <a:bodyPr/>
            <a:lstStyle/>
            <a:p>
              <a:endParaRPr lang="it-IT"/>
            </a:p>
          </p:txBody>
        </p:sp>
        <p:sp>
          <p:nvSpPr>
            <p:cNvPr id="5139" name="Line 136"/>
            <p:cNvSpPr>
              <a:spLocks noChangeShapeType="1"/>
            </p:cNvSpPr>
            <p:nvPr/>
          </p:nvSpPr>
          <p:spPr bwMode="auto">
            <a:xfrm flipV="1">
              <a:off x="1884" y="1380"/>
              <a:ext cx="0" cy="1587"/>
            </a:xfrm>
            <a:prstGeom prst="line">
              <a:avLst/>
            </a:prstGeom>
            <a:noFill/>
            <a:ln w="9525">
              <a:solidFill>
                <a:schemeClr val="tx1"/>
              </a:solidFill>
              <a:round/>
              <a:headEnd/>
              <a:tailEnd/>
            </a:ln>
          </p:spPr>
          <p:txBody>
            <a:bodyPr/>
            <a:lstStyle/>
            <a:p>
              <a:endParaRPr lang="it-IT"/>
            </a:p>
          </p:txBody>
        </p:sp>
        <p:sp>
          <p:nvSpPr>
            <p:cNvPr id="5140" name="Line 137"/>
            <p:cNvSpPr>
              <a:spLocks noChangeShapeType="1"/>
            </p:cNvSpPr>
            <p:nvPr/>
          </p:nvSpPr>
          <p:spPr bwMode="auto">
            <a:xfrm flipV="1">
              <a:off x="2886" y="1380"/>
              <a:ext cx="0" cy="1587"/>
            </a:xfrm>
            <a:prstGeom prst="line">
              <a:avLst/>
            </a:prstGeom>
            <a:noFill/>
            <a:ln w="9525">
              <a:solidFill>
                <a:schemeClr val="tx1"/>
              </a:solidFill>
              <a:round/>
              <a:headEnd/>
              <a:tailEnd/>
            </a:ln>
          </p:spPr>
          <p:txBody>
            <a:bodyPr/>
            <a:lstStyle/>
            <a:p>
              <a:endParaRPr lang="it-IT"/>
            </a:p>
          </p:txBody>
        </p:sp>
        <p:sp>
          <p:nvSpPr>
            <p:cNvPr id="5141" name="Line 138"/>
            <p:cNvSpPr>
              <a:spLocks noChangeShapeType="1"/>
            </p:cNvSpPr>
            <p:nvPr/>
          </p:nvSpPr>
          <p:spPr bwMode="auto">
            <a:xfrm>
              <a:off x="2989" y="2568"/>
              <a:ext cx="137" cy="0"/>
            </a:xfrm>
            <a:prstGeom prst="line">
              <a:avLst/>
            </a:prstGeom>
            <a:noFill/>
            <a:ln w="9525">
              <a:solidFill>
                <a:schemeClr val="tx1"/>
              </a:solidFill>
              <a:round/>
              <a:headEnd/>
              <a:tailEnd/>
            </a:ln>
          </p:spPr>
          <p:txBody>
            <a:bodyPr/>
            <a:lstStyle/>
            <a:p>
              <a:endParaRPr lang="it-IT"/>
            </a:p>
          </p:txBody>
        </p:sp>
        <p:sp>
          <p:nvSpPr>
            <p:cNvPr id="5142" name="Line 139"/>
            <p:cNvSpPr>
              <a:spLocks noChangeShapeType="1"/>
            </p:cNvSpPr>
            <p:nvPr/>
          </p:nvSpPr>
          <p:spPr bwMode="auto">
            <a:xfrm>
              <a:off x="3415" y="2568"/>
              <a:ext cx="236" cy="0"/>
            </a:xfrm>
            <a:prstGeom prst="line">
              <a:avLst/>
            </a:prstGeom>
            <a:noFill/>
            <a:ln w="9525">
              <a:solidFill>
                <a:schemeClr val="tx1"/>
              </a:solidFill>
              <a:round/>
              <a:headEnd/>
              <a:tailEnd/>
            </a:ln>
          </p:spPr>
          <p:txBody>
            <a:bodyPr/>
            <a:lstStyle/>
            <a:p>
              <a:endParaRPr lang="it-IT"/>
            </a:p>
          </p:txBody>
        </p:sp>
        <p:sp>
          <p:nvSpPr>
            <p:cNvPr id="5143" name="Rectangle 140"/>
            <p:cNvSpPr>
              <a:spLocks noChangeArrowheads="1"/>
            </p:cNvSpPr>
            <p:nvPr/>
          </p:nvSpPr>
          <p:spPr bwMode="auto">
            <a:xfrm>
              <a:off x="624" y="1347"/>
              <a:ext cx="5013" cy="1625"/>
            </a:xfrm>
            <a:prstGeom prst="rect">
              <a:avLst/>
            </a:prstGeom>
            <a:noFill/>
            <a:ln w="9525">
              <a:noFill/>
              <a:miter lim="800000"/>
              <a:headEnd/>
              <a:tailEnd/>
            </a:ln>
          </p:spPr>
          <p:txBody>
            <a:bodyPr/>
            <a:lstStyle/>
            <a:p>
              <a:endParaRPr lang="it-IT"/>
            </a:p>
          </p:txBody>
        </p:sp>
        <p:sp>
          <p:nvSpPr>
            <p:cNvPr id="5144" name="Line 141"/>
            <p:cNvSpPr>
              <a:spLocks noChangeShapeType="1"/>
            </p:cNvSpPr>
            <p:nvPr/>
          </p:nvSpPr>
          <p:spPr bwMode="auto">
            <a:xfrm>
              <a:off x="624" y="2972"/>
              <a:ext cx="5013" cy="0"/>
            </a:xfrm>
            <a:prstGeom prst="line">
              <a:avLst/>
            </a:prstGeom>
            <a:noFill/>
            <a:ln w="0">
              <a:solidFill>
                <a:srgbClr val="000000"/>
              </a:solidFill>
              <a:round/>
              <a:headEnd/>
              <a:tailEnd/>
            </a:ln>
          </p:spPr>
          <p:txBody>
            <a:bodyPr/>
            <a:lstStyle/>
            <a:p>
              <a:endParaRPr lang="it-IT"/>
            </a:p>
          </p:txBody>
        </p:sp>
        <p:sp>
          <p:nvSpPr>
            <p:cNvPr id="5145" name="Line 142"/>
            <p:cNvSpPr>
              <a:spLocks noChangeShapeType="1"/>
            </p:cNvSpPr>
            <p:nvPr/>
          </p:nvSpPr>
          <p:spPr bwMode="auto">
            <a:xfrm>
              <a:off x="624" y="2766"/>
              <a:ext cx="5013" cy="0"/>
            </a:xfrm>
            <a:prstGeom prst="line">
              <a:avLst/>
            </a:prstGeom>
            <a:noFill/>
            <a:ln w="0">
              <a:solidFill>
                <a:srgbClr val="000000"/>
              </a:solidFill>
              <a:round/>
              <a:headEnd/>
              <a:tailEnd/>
            </a:ln>
          </p:spPr>
          <p:txBody>
            <a:bodyPr/>
            <a:lstStyle/>
            <a:p>
              <a:endParaRPr lang="it-IT"/>
            </a:p>
          </p:txBody>
        </p:sp>
        <p:sp>
          <p:nvSpPr>
            <p:cNvPr id="5146" name="Line 143"/>
            <p:cNvSpPr>
              <a:spLocks noChangeShapeType="1"/>
            </p:cNvSpPr>
            <p:nvPr/>
          </p:nvSpPr>
          <p:spPr bwMode="auto">
            <a:xfrm>
              <a:off x="624" y="2570"/>
              <a:ext cx="5013" cy="0"/>
            </a:xfrm>
            <a:prstGeom prst="line">
              <a:avLst/>
            </a:prstGeom>
            <a:noFill/>
            <a:ln w="0">
              <a:solidFill>
                <a:srgbClr val="000000"/>
              </a:solidFill>
              <a:round/>
              <a:headEnd/>
              <a:tailEnd/>
            </a:ln>
          </p:spPr>
          <p:txBody>
            <a:bodyPr/>
            <a:lstStyle/>
            <a:p>
              <a:endParaRPr lang="it-IT"/>
            </a:p>
          </p:txBody>
        </p:sp>
        <p:sp>
          <p:nvSpPr>
            <p:cNvPr id="5147" name="Line 144"/>
            <p:cNvSpPr>
              <a:spLocks noChangeShapeType="1"/>
            </p:cNvSpPr>
            <p:nvPr/>
          </p:nvSpPr>
          <p:spPr bwMode="auto">
            <a:xfrm>
              <a:off x="624" y="2365"/>
              <a:ext cx="5013" cy="0"/>
            </a:xfrm>
            <a:prstGeom prst="line">
              <a:avLst/>
            </a:prstGeom>
            <a:noFill/>
            <a:ln w="0">
              <a:solidFill>
                <a:srgbClr val="000000"/>
              </a:solidFill>
              <a:round/>
              <a:headEnd/>
              <a:tailEnd/>
            </a:ln>
          </p:spPr>
          <p:txBody>
            <a:bodyPr/>
            <a:lstStyle/>
            <a:p>
              <a:endParaRPr lang="it-IT"/>
            </a:p>
          </p:txBody>
        </p:sp>
        <p:sp>
          <p:nvSpPr>
            <p:cNvPr id="5148" name="Line 145"/>
            <p:cNvSpPr>
              <a:spLocks noChangeShapeType="1"/>
            </p:cNvSpPr>
            <p:nvPr/>
          </p:nvSpPr>
          <p:spPr bwMode="auto">
            <a:xfrm>
              <a:off x="624" y="2159"/>
              <a:ext cx="5013" cy="0"/>
            </a:xfrm>
            <a:prstGeom prst="line">
              <a:avLst/>
            </a:prstGeom>
            <a:noFill/>
            <a:ln w="0">
              <a:solidFill>
                <a:srgbClr val="000000"/>
              </a:solidFill>
              <a:round/>
              <a:headEnd/>
              <a:tailEnd/>
            </a:ln>
          </p:spPr>
          <p:txBody>
            <a:bodyPr/>
            <a:lstStyle/>
            <a:p>
              <a:endParaRPr lang="it-IT"/>
            </a:p>
          </p:txBody>
        </p:sp>
        <p:sp>
          <p:nvSpPr>
            <p:cNvPr id="5149" name="Line 146"/>
            <p:cNvSpPr>
              <a:spLocks noChangeShapeType="1"/>
            </p:cNvSpPr>
            <p:nvPr/>
          </p:nvSpPr>
          <p:spPr bwMode="auto">
            <a:xfrm>
              <a:off x="624" y="1954"/>
              <a:ext cx="5013" cy="0"/>
            </a:xfrm>
            <a:prstGeom prst="line">
              <a:avLst/>
            </a:prstGeom>
            <a:noFill/>
            <a:ln w="0">
              <a:solidFill>
                <a:srgbClr val="000000"/>
              </a:solidFill>
              <a:round/>
              <a:headEnd/>
              <a:tailEnd/>
            </a:ln>
          </p:spPr>
          <p:txBody>
            <a:bodyPr/>
            <a:lstStyle/>
            <a:p>
              <a:endParaRPr lang="it-IT"/>
            </a:p>
          </p:txBody>
        </p:sp>
        <p:sp>
          <p:nvSpPr>
            <p:cNvPr id="5150" name="Line 147"/>
            <p:cNvSpPr>
              <a:spLocks noChangeShapeType="1"/>
            </p:cNvSpPr>
            <p:nvPr/>
          </p:nvSpPr>
          <p:spPr bwMode="auto">
            <a:xfrm>
              <a:off x="624" y="1757"/>
              <a:ext cx="5013" cy="0"/>
            </a:xfrm>
            <a:prstGeom prst="line">
              <a:avLst/>
            </a:prstGeom>
            <a:noFill/>
            <a:ln w="0">
              <a:solidFill>
                <a:srgbClr val="000000"/>
              </a:solidFill>
              <a:round/>
              <a:headEnd/>
              <a:tailEnd/>
            </a:ln>
          </p:spPr>
          <p:txBody>
            <a:bodyPr/>
            <a:lstStyle/>
            <a:p>
              <a:endParaRPr lang="it-IT"/>
            </a:p>
          </p:txBody>
        </p:sp>
        <p:sp>
          <p:nvSpPr>
            <p:cNvPr id="5151" name="Line 148"/>
            <p:cNvSpPr>
              <a:spLocks noChangeShapeType="1"/>
            </p:cNvSpPr>
            <p:nvPr/>
          </p:nvSpPr>
          <p:spPr bwMode="auto">
            <a:xfrm>
              <a:off x="624" y="1552"/>
              <a:ext cx="5013" cy="0"/>
            </a:xfrm>
            <a:prstGeom prst="line">
              <a:avLst/>
            </a:prstGeom>
            <a:noFill/>
            <a:ln w="0">
              <a:solidFill>
                <a:srgbClr val="000000"/>
              </a:solidFill>
              <a:round/>
              <a:headEnd/>
              <a:tailEnd/>
            </a:ln>
          </p:spPr>
          <p:txBody>
            <a:bodyPr/>
            <a:lstStyle/>
            <a:p>
              <a:endParaRPr lang="it-IT"/>
            </a:p>
          </p:txBody>
        </p:sp>
        <p:sp>
          <p:nvSpPr>
            <p:cNvPr id="5152" name="Line 149"/>
            <p:cNvSpPr>
              <a:spLocks noChangeShapeType="1"/>
            </p:cNvSpPr>
            <p:nvPr/>
          </p:nvSpPr>
          <p:spPr bwMode="auto">
            <a:xfrm>
              <a:off x="624" y="1347"/>
              <a:ext cx="5013" cy="0"/>
            </a:xfrm>
            <a:prstGeom prst="line">
              <a:avLst/>
            </a:prstGeom>
            <a:noFill/>
            <a:ln w="0">
              <a:solidFill>
                <a:srgbClr val="000000"/>
              </a:solidFill>
              <a:round/>
              <a:headEnd/>
              <a:tailEnd/>
            </a:ln>
          </p:spPr>
          <p:txBody>
            <a:bodyPr/>
            <a:lstStyle/>
            <a:p>
              <a:endParaRPr lang="it-IT"/>
            </a:p>
          </p:txBody>
        </p:sp>
        <p:sp>
          <p:nvSpPr>
            <p:cNvPr id="5153" name="Rectangle 150"/>
            <p:cNvSpPr>
              <a:spLocks noChangeArrowheads="1"/>
            </p:cNvSpPr>
            <p:nvPr/>
          </p:nvSpPr>
          <p:spPr bwMode="auto">
            <a:xfrm>
              <a:off x="624" y="1347"/>
              <a:ext cx="5013" cy="1625"/>
            </a:xfrm>
            <a:prstGeom prst="rect">
              <a:avLst/>
            </a:prstGeom>
            <a:noFill/>
            <a:ln w="0">
              <a:solidFill>
                <a:srgbClr val="000000"/>
              </a:solidFill>
              <a:miter lim="800000"/>
              <a:headEnd/>
              <a:tailEnd/>
            </a:ln>
          </p:spPr>
          <p:txBody>
            <a:bodyPr/>
            <a:lstStyle/>
            <a:p>
              <a:endParaRPr lang="it-IT"/>
            </a:p>
          </p:txBody>
        </p:sp>
        <p:sp>
          <p:nvSpPr>
            <p:cNvPr id="5154" name="Line 151"/>
            <p:cNvSpPr>
              <a:spLocks noChangeShapeType="1"/>
            </p:cNvSpPr>
            <p:nvPr/>
          </p:nvSpPr>
          <p:spPr bwMode="auto">
            <a:xfrm>
              <a:off x="624" y="1347"/>
              <a:ext cx="0" cy="1625"/>
            </a:xfrm>
            <a:prstGeom prst="line">
              <a:avLst/>
            </a:prstGeom>
            <a:noFill/>
            <a:ln w="0">
              <a:solidFill>
                <a:srgbClr val="000000"/>
              </a:solidFill>
              <a:round/>
              <a:headEnd/>
              <a:tailEnd/>
            </a:ln>
          </p:spPr>
          <p:txBody>
            <a:bodyPr/>
            <a:lstStyle/>
            <a:p>
              <a:endParaRPr lang="it-IT"/>
            </a:p>
          </p:txBody>
        </p:sp>
        <p:sp>
          <p:nvSpPr>
            <p:cNvPr id="5155" name="Line 152"/>
            <p:cNvSpPr>
              <a:spLocks noChangeShapeType="1"/>
            </p:cNvSpPr>
            <p:nvPr/>
          </p:nvSpPr>
          <p:spPr bwMode="auto">
            <a:xfrm>
              <a:off x="591" y="2972"/>
              <a:ext cx="33" cy="0"/>
            </a:xfrm>
            <a:prstGeom prst="line">
              <a:avLst/>
            </a:prstGeom>
            <a:noFill/>
            <a:ln w="0">
              <a:solidFill>
                <a:srgbClr val="000000"/>
              </a:solidFill>
              <a:round/>
              <a:headEnd/>
              <a:tailEnd/>
            </a:ln>
          </p:spPr>
          <p:txBody>
            <a:bodyPr/>
            <a:lstStyle/>
            <a:p>
              <a:endParaRPr lang="it-IT"/>
            </a:p>
          </p:txBody>
        </p:sp>
        <p:sp>
          <p:nvSpPr>
            <p:cNvPr id="5156" name="Line 153"/>
            <p:cNvSpPr>
              <a:spLocks noChangeShapeType="1"/>
            </p:cNvSpPr>
            <p:nvPr/>
          </p:nvSpPr>
          <p:spPr bwMode="auto">
            <a:xfrm>
              <a:off x="591" y="2766"/>
              <a:ext cx="33" cy="0"/>
            </a:xfrm>
            <a:prstGeom prst="line">
              <a:avLst/>
            </a:prstGeom>
            <a:noFill/>
            <a:ln w="0">
              <a:solidFill>
                <a:srgbClr val="000000"/>
              </a:solidFill>
              <a:round/>
              <a:headEnd/>
              <a:tailEnd/>
            </a:ln>
          </p:spPr>
          <p:txBody>
            <a:bodyPr/>
            <a:lstStyle/>
            <a:p>
              <a:endParaRPr lang="it-IT"/>
            </a:p>
          </p:txBody>
        </p:sp>
        <p:sp>
          <p:nvSpPr>
            <p:cNvPr id="5157" name="Line 154"/>
            <p:cNvSpPr>
              <a:spLocks noChangeShapeType="1"/>
            </p:cNvSpPr>
            <p:nvPr/>
          </p:nvSpPr>
          <p:spPr bwMode="auto">
            <a:xfrm>
              <a:off x="591" y="2570"/>
              <a:ext cx="33" cy="0"/>
            </a:xfrm>
            <a:prstGeom prst="line">
              <a:avLst/>
            </a:prstGeom>
            <a:noFill/>
            <a:ln w="0">
              <a:solidFill>
                <a:srgbClr val="000000"/>
              </a:solidFill>
              <a:round/>
              <a:headEnd/>
              <a:tailEnd/>
            </a:ln>
          </p:spPr>
          <p:txBody>
            <a:bodyPr/>
            <a:lstStyle/>
            <a:p>
              <a:endParaRPr lang="it-IT"/>
            </a:p>
          </p:txBody>
        </p:sp>
        <p:sp>
          <p:nvSpPr>
            <p:cNvPr id="5158" name="Line 155"/>
            <p:cNvSpPr>
              <a:spLocks noChangeShapeType="1"/>
            </p:cNvSpPr>
            <p:nvPr/>
          </p:nvSpPr>
          <p:spPr bwMode="auto">
            <a:xfrm>
              <a:off x="591" y="2365"/>
              <a:ext cx="33" cy="0"/>
            </a:xfrm>
            <a:prstGeom prst="line">
              <a:avLst/>
            </a:prstGeom>
            <a:noFill/>
            <a:ln w="0">
              <a:solidFill>
                <a:srgbClr val="000000"/>
              </a:solidFill>
              <a:round/>
              <a:headEnd/>
              <a:tailEnd/>
            </a:ln>
          </p:spPr>
          <p:txBody>
            <a:bodyPr/>
            <a:lstStyle/>
            <a:p>
              <a:endParaRPr lang="it-IT"/>
            </a:p>
          </p:txBody>
        </p:sp>
        <p:sp>
          <p:nvSpPr>
            <p:cNvPr id="5159" name="Line 156"/>
            <p:cNvSpPr>
              <a:spLocks noChangeShapeType="1"/>
            </p:cNvSpPr>
            <p:nvPr/>
          </p:nvSpPr>
          <p:spPr bwMode="auto">
            <a:xfrm>
              <a:off x="591" y="2159"/>
              <a:ext cx="33" cy="0"/>
            </a:xfrm>
            <a:prstGeom prst="line">
              <a:avLst/>
            </a:prstGeom>
            <a:noFill/>
            <a:ln w="0">
              <a:solidFill>
                <a:srgbClr val="000000"/>
              </a:solidFill>
              <a:round/>
              <a:headEnd/>
              <a:tailEnd/>
            </a:ln>
          </p:spPr>
          <p:txBody>
            <a:bodyPr/>
            <a:lstStyle/>
            <a:p>
              <a:endParaRPr lang="it-IT"/>
            </a:p>
          </p:txBody>
        </p:sp>
        <p:sp>
          <p:nvSpPr>
            <p:cNvPr id="5160" name="Line 157"/>
            <p:cNvSpPr>
              <a:spLocks noChangeShapeType="1"/>
            </p:cNvSpPr>
            <p:nvPr/>
          </p:nvSpPr>
          <p:spPr bwMode="auto">
            <a:xfrm>
              <a:off x="591" y="1954"/>
              <a:ext cx="33" cy="0"/>
            </a:xfrm>
            <a:prstGeom prst="line">
              <a:avLst/>
            </a:prstGeom>
            <a:noFill/>
            <a:ln w="0">
              <a:solidFill>
                <a:srgbClr val="000000"/>
              </a:solidFill>
              <a:round/>
              <a:headEnd/>
              <a:tailEnd/>
            </a:ln>
          </p:spPr>
          <p:txBody>
            <a:bodyPr/>
            <a:lstStyle/>
            <a:p>
              <a:endParaRPr lang="it-IT"/>
            </a:p>
          </p:txBody>
        </p:sp>
        <p:sp>
          <p:nvSpPr>
            <p:cNvPr id="5161" name="Line 158"/>
            <p:cNvSpPr>
              <a:spLocks noChangeShapeType="1"/>
            </p:cNvSpPr>
            <p:nvPr/>
          </p:nvSpPr>
          <p:spPr bwMode="auto">
            <a:xfrm>
              <a:off x="591" y="1757"/>
              <a:ext cx="33" cy="0"/>
            </a:xfrm>
            <a:prstGeom prst="line">
              <a:avLst/>
            </a:prstGeom>
            <a:noFill/>
            <a:ln w="0">
              <a:solidFill>
                <a:srgbClr val="000000"/>
              </a:solidFill>
              <a:round/>
              <a:headEnd/>
              <a:tailEnd/>
            </a:ln>
          </p:spPr>
          <p:txBody>
            <a:bodyPr/>
            <a:lstStyle/>
            <a:p>
              <a:endParaRPr lang="it-IT"/>
            </a:p>
          </p:txBody>
        </p:sp>
        <p:sp>
          <p:nvSpPr>
            <p:cNvPr id="5162" name="Line 159"/>
            <p:cNvSpPr>
              <a:spLocks noChangeShapeType="1"/>
            </p:cNvSpPr>
            <p:nvPr/>
          </p:nvSpPr>
          <p:spPr bwMode="auto">
            <a:xfrm>
              <a:off x="591" y="1552"/>
              <a:ext cx="33" cy="0"/>
            </a:xfrm>
            <a:prstGeom prst="line">
              <a:avLst/>
            </a:prstGeom>
            <a:noFill/>
            <a:ln w="0">
              <a:solidFill>
                <a:srgbClr val="000000"/>
              </a:solidFill>
              <a:round/>
              <a:headEnd/>
              <a:tailEnd/>
            </a:ln>
          </p:spPr>
          <p:txBody>
            <a:bodyPr/>
            <a:lstStyle/>
            <a:p>
              <a:endParaRPr lang="it-IT"/>
            </a:p>
          </p:txBody>
        </p:sp>
        <p:sp>
          <p:nvSpPr>
            <p:cNvPr id="5163" name="Line 160"/>
            <p:cNvSpPr>
              <a:spLocks noChangeShapeType="1"/>
            </p:cNvSpPr>
            <p:nvPr/>
          </p:nvSpPr>
          <p:spPr bwMode="auto">
            <a:xfrm>
              <a:off x="591" y="1347"/>
              <a:ext cx="33" cy="0"/>
            </a:xfrm>
            <a:prstGeom prst="line">
              <a:avLst/>
            </a:prstGeom>
            <a:noFill/>
            <a:ln w="0">
              <a:solidFill>
                <a:srgbClr val="000000"/>
              </a:solidFill>
              <a:round/>
              <a:headEnd/>
              <a:tailEnd/>
            </a:ln>
          </p:spPr>
          <p:txBody>
            <a:bodyPr/>
            <a:lstStyle/>
            <a:p>
              <a:endParaRPr lang="it-IT"/>
            </a:p>
          </p:txBody>
        </p:sp>
        <p:sp>
          <p:nvSpPr>
            <p:cNvPr id="5164" name="Line 161"/>
            <p:cNvSpPr>
              <a:spLocks noChangeShapeType="1"/>
            </p:cNvSpPr>
            <p:nvPr/>
          </p:nvSpPr>
          <p:spPr bwMode="auto">
            <a:xfrm>
              <a:off x="747" y="2963"/>
              <a:ext cx="131" cy="0"/>
            </a:xfrm>
            <a:prstGeom prst="line">
              <a:avLst/>
            </a:prstGeom>
            <a:noFill/>
            <a:ln w="12700">
              <a:solidFill>
                <a:srgbClr val="000080"/>
              </a:solidFill>
              <a:round/>
              <a:headEnd/>
              <a:tailEnd/>
            </a:ln>
          </p:spPr>
          <p:txBody>
            <a:bodyPr/>
            <a:lstStyle/>
            <a:p>
              <a:endParaRPr lang="it-IT"/>
            </a:p>
          </p:txBody>
        </p:sp>
        <p:sp>
          <p:nvSpPr>
            <p:cNvPr id="5165" name="Line 162"/>
            <p:cNvSpPr>
              <a:spLocks noChangeShapeType="1"/>
            </p:cNvSpPr>
            <p:nvPr/>
          </p:nvSpPr>
          <p:spPr bwMode="auto">
            <a:xfrm>
              <a:off x="878" y="2963"/>
              <a:ext cx="123" cy="0"/>
            </a:xfrm>
            <a:prstGeom prst="line">
              <a:avLst/>
            </a:prstGeom>
            <a:noFill/>
            <a:ln w="12700">
              <a:solidFill>
                <a:srgbClr val="000080"/>
              </a:solidFill>
              <a:round/>
              <a:headEnd/>
              <a:tailEnd/>
            </a:ln>
          </p:spPr>
          <p:txBody>
            <a:bodyPr/>
            <a:lstStyle/>
            <a:p>
              <a:endParaRPr lang="it-IT"/>
            </a:p>
          </p:txBody>
        </p:sp>
        <p:sp>
          <p:nvSpPr>
            <p:cNvPr id="5166" name="Line 163"/>
            <p:cNvSpPr>
              <a:spLocks noChangeShapeType="1"/>
            </p:cNvSpPr>
            <p:nvPr/>
          </p:nvSpPr>
          <p:spPr bwMode="auto">
            <a:xfrm>
              <a:off x="1001" y="2963"/>
              <a:ext cx="123" cy="0"/>
            </a:xfrm>
            <a:prstGeom prst="line">
              <a:avLst/>
            </a:prstGeom>
            <a:noFill/>
            <a:ln w="12700">
              <a:solidFill>
                <a:srgbClr val="000080"/>
              </a:solidFill>
              <a:round/>
              <a:headEnd/>
              <a:tailEnd/>
            </a:ln>
          </p:spPr>
          <p:txBody>
            <a:bodyPr/>
            <a:lstStyle/>
            <a:p>
              <a:endParaRPr lang="it-IT"/>
            </a:p>
          </p:txBody>
        </p:sp>
        <p:sp>
          <p:nvSpPr>
            <p:cNvPr id="5167" name="Line 164"/>
            <p:cNvSpPr>
              <a:spLocks noChangeShapeType="1"/>
            </p:cNvSpPr>
            <p:nvPr/>
          </p:nvSpPr>
          <p:spPr bwMode="auto">
            <a:xfrm>
              <a:off x="1124" y="2963"/>
              <a:ext cx="123" cy="0"/>
            </a:xfrm>
            <a:prstGeom prst="line">
              <a:avLst/>
            </a:prstGeom>
            <a:noFill/>
            <a:ln w="12700">
              <a:solidFill>
                <a:srgbClr val="000080"/>
              </a:solidFill>
              <a:round/>
              <a:headEnd/>
              <a:tailEnd/>
            </a:ln>
          </p:spPr>
          <p:txBody>
            <a:bodyPr/>
            <a:lstStyle/>
            <a:p>
              <a:endParaRPr lang="it-IT"/>
            </a:p>
          </p:txBody>
        </p:sp>
        <p:sp>
          <p:nvSpPr>
            <p:cNvPr id="5168" name="Freeform 165"/>
            <p:cNvSpPr>
              <a:spLocks/>
            </p:cNvSpPr>
            <p:nvPr/>
          </p:nvSpPr>
          <p:spPr bwMode="auto">
            <a:xfrm>
              <a:off x="1247" y="2955"/>
              <a:ext cx="131" cy="8"/>
            </a:xfrm>
            <a:custGeom>
              <a:avLst/>
              <a:gdLst>
                <a:gd name="T0" fmla="*/ 0 w 131"/>
                <a:gd name="T1" fmla="*/ 8 h 8"/>
                <a:gd name="T2" fmla="*/ 66 w 131"/>
                <a:gd name="T3" fmla="*/ 0 h 8"/>
                <a:gd name="T4" fmla="*/ 131 w 131"/>
                <a:gd name="T5" fmla="*/ 0 h 8"/>
                <a:gd name="T6" fmla="*/ 0 60000 65536"/>
                <a:gd name="T7" fmla="*/ 0 60000 65536"/>
                <a:gd name="T8" fmla="*/ 0 60000 65536"/>
                <a:gd name="T9" fmla="*/ 0 w 131"/>
                <a:gd name="T10" fmla="*/ 0 h 8"/>
                <a:gd name="T11" fmla="*/ 131 w 131"/>
                <a:gd name="T12" fmla="*/ 8 h 8"/>
              </a:gdLst>
              <a:ahLst/>
              <a:cxnLst>
                <a:cxn ang="T6">
                  <a:pos x="T0" y="T1"/>
                </a:cxn>
                <a:cxn ang="T7">
                  <a:pos x="T2" y="T3"/>
                </a:cxn>
                <a:cxn ang="T8">
                  <a:pos x="T4" y="T5"/>
                </a:cxn>
              </a:cxnLst>
              <a:rect l="T9" t="T10" r="T11" b="T12"/>
              <a:pathLst>
                <a:path w="131" h="8">
                  <a:moveTo>
                    <a:pt x="0" y="8"/>
                  </a:moveTo>
                  <a:lnTo>
                    <a:pt x="66" y="0"/>
                  </a:lnTo>
                  <a:lnTo>
                    <a:pt x="131" y="0"/>
                  </a:lnTo>
                </a:path>
              </a:pathLst>
            </a:custGeom>
            <a:noFill/>
            <a:ln w="12700">
              <a:solidFill>
                <a:srgbClr val="000080"/>
              </a:solidFill>
              <a:round/>
              <a:headEnd/>
              <a:tailEnd/>
            </a:ln>
          </p:spPr>
          <p:txBody>
            <a:bodyPr/>
            <a:lstStyle/>
            <a:p>
              <a:endParaRPr lang="it-IT"/>
            </a:p>
          </p:txBody>
        </p:sp>
        <p:sp>
          <p:nvSpPr>
            <p:cNvPr id="5169" name="Line 166"/>
            <p:cNvSpPr>
              <a:spLocks noChangeShapeType="1"/>
            </p:cNvSpPr>
            <p:nvPr/>
          </p:nvSpPr>
          <p:spPr bwMode="auto">
            <a:xfrm>
              <a:off x="1378" y="2955"/>
              <a:ext cx="124" cy="0"/>
            </a:xfrm>
            <a:prstGeom prst="line">
              <a:avLst/>
            </a:prstGeom>
            <a:noFill/>
            <a:ln w="12700">
              <a:solidFill>
                <a:srgbClr val="000080"/>
              </a:solidFill>
              <a:round/>
              <a:headEnd/>
              <a:tailEnd/>
            </a:ln>
          </p:spPr>
          <p:txBody>
            <a:bodyPr/>
            <a:lstStyle/>
            <a:p>
              <a:endParaRPr lang="it-IT"/>
            </a:p>
          </p:txBody>
        </p:sp>
        <p:sp>
          <p:nvSpPr>
            <p:cNvPr id="5170" name="Line 167"/>
            <p:cNvSpPr>
              <a:spLocks noChangeShapeType="1"/>
            </p:cNvSpPr>
            <p:nvPr/>
          </p:nvSpPr>
          <p:spPr bwMode="auto">
            <a:xfrm>
              <a:off x="1502" y="2955"/>
              <a:ext cx="123" cy="0"/>
            </a:xfrm>
            <a:prstGeom prst="line">
              <a:avLst/>
            </a:prstGeom>
            <a:noFill/>
            <a:ln w="12700">
              <a:solidFill>
                <a:srgbClr val="000080"/>
              </a:solidFill>
              <a:round/>
              <a:headEnd/>
              <a:tailEnd/>
            </a:ln>
          </p:spPr>
          <p:txBody>
            <a:bodyPr/>
            <a:lstStyle/>
            <a:p>
              <a:endParaRPr lang="it-IT"/>
            </a:p>
          </p:txBody>
        </p:sp>
        <p:sp>
          <p:nvSpPr>
            <p:cNvPr id="5171" name="Line 168"/>
            <p:cNvSpPr>
              <a:spLocks noChangeShapeType="1"/>
            </p:cNvSpPr>
            <p:nvPr/>
          </p:nvSpPr>
          <p:spPr bwMode="auto">
            <a:xfrm flipV="1">
              <a:off x="1625" y="2947"/>
              <a:ext cx="123" cy="8"/>
            </a:xfrm>
            <a:prstGeom prst="line">
              <a:avLst/>
            </a:prstGeom>
            <a:noFill/>
            <a:ln w="12700">
              <a:solidFill>
                <a:srgbClr val="000080"/>
              </a:solidFill>
              <a:round/>
              <a:headEnd/>
              <a:tailEnd/>
            </a:ln>
          </p:spPr>
          <p:txBody>
            <a:bodyPr/>
            <a:lstStyle/>
            <a:p>
              <a:endParaRPr lang="it-IT"/>
            </a:p>
          </p:txBody>
        </p:sp>
        <p:sp>
          <p:nvSpPr>
            <p:cNvPr id="5172" name="Freeform 169"/>
            <p:cNvSpPr>
              <a:spLocks/>
            </p:cNvSpPr>
            <p:nvPr/>
          </p:nvSpPr>
          <p:spPr bwMode="auto">
            <a:xfrm>
              <a:off x="1748" y="2939"/>
              <a:ext cx="131" cy="8"/>
            </a:xfrm>
            <a:custGeom>
              <a:avLst/>
              <a:gdLst>
                <a:gd name="T0" fmla="*/ 0 w 131"/>
                <a:gd name="T1" fmla="*/ 8 h 8"/>
                <a:gd name="T2" fmla="*/ 65 w 131"/>
                <a:gd name="T3" fmla="*/ 0 h 8"/>
                <a:gd name="T4" fmla="*/ 131 w 131"/>
                <a:gd name="T5" fmla="*/ 0 h 8"/>
                <a:gd name="T6" fmla="*/ 0 60000 65536"/>
                <a:gd name="T7" fmla="*/ 0 60000 65536"/>
                <a:gd name="T8" fmla="*/ 0 60000 65536"/>
                <a:gd name="T9" fmla="*/ 0 w 131"/>
                <a:gd name="T10" fmla="*/ 0 h 8"/>
                <a:gd name="T11" fmla="*/ 131 w 131"/>
                <a:gd name="T12" fmla="*/ 8 h 8"/>
              </a:gdLst>
              <a:ahLst/>
              <a:cxnLst>
                <a:cxn ang="T6">
                  <a:pos x="T0" y="T1"/>
                </a:cxn>
                <a:cxn ang="T7">
                  <a:pos x="T2" y="T3"/>
                </a:cxn>
                <a:cxn ang="T8">
                  <a:pos x="T4" y="T5"/>
                </a:cxn>
              </a:cxnLst>
              <a:rect l="T9" t="T10" r="T11" b="T12"/>
              <a:pathLst>
                <a:path w="131" h="8">
                  <a:moveTo>
                    <a:pt x="0" y="8"/>
                  </a:moveTo>
                  <a:lnTo>
                    <a:pt x="65" y="0"/>
                  </a:lnTo>
                  <a:lnTo>
                    <a:pt x="131" y="0"/>
                  </a:lnTo>
                </a:path>
              </a:pathLst>
            </a:custGeom>
            <a:noFill/>
            <a:ln w="12700">
              <a:solidFill>
                <a:srgbClr val="000080"/>
              </a:solidFill>
              <a:round/>
              <a:headEnd/>
              <a:tailEnd/>
            </a:ln>
          </p:spPr>
          <p:txBody>
            <a:bodyPr/>
            <a:lstStyle/>
            <a:p>
              <a:endParaRPr lang="it-IT"/>
            </a:p>
          </p:txBody>
        </p:sp>
        <p:sp>
          <p:nvSpPr>
            <p:cNvPr id="5173" name="Line 170"/>
            <p:cNvSpPr>
              <a:spLocks noChangeShapeType="1"/>
            </p:cNvSpPr>
            <p:nvPr/>
          </p:nvSpPr>
          <p:spPr bwMode="auto">
            <a:xfrm flipV="1">
              <a:off x="1879" y="2931"/>
              <a:ext cx="123" cy="8"/>
            </a:xfrm>
            <a:prstGeom prst="line">
              <a:avLst/>
            </a:prstGeom>
            <a:noFill/>
            <a:ln w="12700">
              <a:solidFill>
                <a:srgbClr val="000080"/>
              </a:solidFill>
              <a:round/>
              <a:headEnd/>
              <a:tailEnd/>
            </a:ln>
          </p:spPr>
          <p:txBody>
            <a:bodyPr/>
            <a:lstStyle/>
            <a:p>
              <a:endParaRPr lang="it-IT"/>
            </a:p>
          </p:txBody>
        </p:sp>
        <p:sp>
          <p:nvSpPr>
            <p:cNvPr id="5174" name="Line 171"/>
            <p:cNvSpPr>
              <a:spLocks noChangeShapeType="1"/>
            </p:cNvSpPr>
            <p:nvPr/>
          </p:nvSpPr>
          <p:spPr bwMode="auto">
            <a:xfrm>
              <a:off x="2002" y="2931"/>
              <a:ext cx="123" cy="0"/>
            </a:xfrm>
            <a:prstGeom prst="line">
              <a:avLst/>
            </a:prstGeom>
            <a:noFill/>
            <a:ln w="12700">
              <a:solidFill>
                <a:srgbClr val="000080"/>
              </a:solidFill>
              <a:round/>
              <a:headEnd/>
              <a:tailEnd/>
            </a:ln>
          </p:spPr>
          <p:txBody>
            <a:bodyPr/>
            <a:lstStyle/>
            <a:p>
              <a:endParaRPr lang="it-IT"/>
            </a:p>
          </p:txBody>
        </p:sp>
        <p:sp>
          <p:nvSpPr>
            <p:cNvPr id="5175" name="Freeform 172"/>
            <p:cNvSpPr>
              <a:spLocks/>
            </p:cNvSpPr>
            <p:nvPr/>
          </p:nvSpPr>
          <p:spPr bwMode="auto">
            <a:xfrm>
              <a:off x="2125" y="2922"/>
              <a:ext cx="131" cy="9"/>
            </a:xfrm>
            <a:custGeom>
              <a:avLst/>
              <a:gdLst>
                <a:gd name="T0" fmla="*/ 0 w 131"/>
                <a:gd name="T1" fmla="*/ 9 h 9"/>
                <a:gd name="T2" fmla="*/ 66 w 131"/>
                <a:gd name="T3" fmla="*/ 9 h 9"/>
                <a:gd name="T4" fmla="*/ 131 w 131"/>
                <a:gd name="T5" fmla="*/ 0 h 9"/>
                <a:gd name="T6" fmla="*/ 0 60000 65536"/>
                <a:gd name="T7" fmla="*/ 0 60000 65536"/>
                <a:gd name="T8" fmla="*/ 0 60000 65536"/>
                <a:gd name="T9" fmla="*/ 0 w 131"/>
                <a:gd name="T10" fmla="*/ 0 h 9"/>
                <a:gd name="T11" fmla="*/ 131 w 131"/>
                <a:gd name="T12" fmla="*/ 9 h 9"/>
              </a:gdLst>
              <a:ahLst/>
              <a:cxnLst>
                <a:cxn ang="T6">
                  <a:pos x="T0" y="T1"/>
                </a:cxn>
                <a:cxn ang="T7">
                  <a:pos x="T2" y="T3"/>
                </a:cxn>
                <a:cxn ang="T8">
                  <a:pos x="T4" y="T5"/>
                </a:cxn>
              </a:cxnLst>
              <a:rect l="T9" t="T10" r="T11" b="T12"/>
              <a:pathLst>
                <a:path w="131" h="9">
                  <a:moveTo>
                    <a:pt x="0" y="9"/>
                  </a:moveTo>
                  <a:lnTo>
                    <a:pt x="66" y="9"/>
                  </a:lnTo>
                  <a:lnTo>
                    <a:pt x="131" y="0"/>
                  </a:lnTo>
                </a:path>
              </a:pathLst>
            </a:custGeom>
            <a:noFill/>
            <a:ln w="12700">
              <a:solidFill>
                <a:srgbClr val="000080"/>
              </a:solidFill>
              <a:round/>
              <a:headEnd/>
              <a:tailEnd/>
            </a:ln>
          </p:spPr>
          <p:txBody>
            <a:bodyPr/>
            <a:lstStyle/>
            <a:p>
              <a:endParaRPr lang="it-IT"/>
            </a:p>
          </p:txBody>
        </p:sp>
        <p:sp>
          <p:nvSpPr>
            <p:cNvPr id="5176" name="Line 173"/>
            <p:cNvSpPr>
              <a:spLocks noChangeShapeType="1"/>
            </p:cNvSpPr>
            <p:nvPr/>
          </p:nvSpPr>
          <p:spPr bwMode="auto">
            <a:xfrm flipV="1">
              <a:off x="2256" y="2914"/>
              <a:ext cx="123" cy="8"/>
            </a:xfrm>
            <a:prstGeom prst="line">
              <a:avLst/>
            </a:prstGeom>
            <a:noFill/>
            <a:ln w="12700">
              <a:solidFill>
                <a:srgbClr val="000080"/>
              </a:solidFill>
              <a:round/>
              <a:headEnd/>
              <a:tailEnd/>
            </a:ln>
          </p:spPr>
          <p:txBody>
            <a:bodyPr/>
            <a:lstStyle/>
            <a:p>
              <a:endParaRPr lang="it-IT"/>
            </a:p>
          </p:txBody>
        </p:sp>
        <p:sp>
          <p:nvSpPr>
            <p:cNvPr id="5177" name="Line 174"/>
            <p:cNvSpPr>
              <a:spLocks noChangeShapeType="1"/>
            </p:cNvSpPr>
            <p:nvPr/>
          </p:nvSpPr>
          <p:spPr bwMode="auto">
            <a:xfrm flipV="1">
              <a:off x="2379" y="2906"/>
              <a:ext cx="124" cy="8"/>
            </a:xfrm>
            <a:prstGeom prst="line">
              <a:avLst/>
            </a:prstGeom>
            <a:noFill/>
            <a:ln w="12700">
              <a:solidFill>
                <a:srgbClr val="000080"/>
              </a:solidFill>
              <a:round/>
              <a:headEnd/>
              <a:tailEnd/>
            </a:ln>
          </p:spPr>
          <p:txBody>
            <a:bodyPr/>
            <a:lstStyle/>
            <a:p>
              <a:endParaRPr lang="it-IT"/>
            </a:p>
          </p:txBody>
        </p:sp>
        <p:sp>
          <p:nvSpPr>
            <p:cNvPr id="5178" name="Line 175"/>
            <p:cNvSpPr>
              <a:spLocks noChangeShapeType="1"/>
            </p:cNvSpPr>
            <p:nvPr/>
          </p:nvSpPr>
          <p:spPr bwMode="auto">
            <a:xfrm flipV="1">
              <a:off x="2503" y="2898"/>
              <a:ext cx="123" cy="8"/>
            </a:xfrm>
            <a:prstGeom prst="line">
              <a:avLst/>
            </a:prstGeom>
            <a:noFill/>
            <a:ln w="12700">
              <a:solidFill>
                <a:srgbClr val="000080"/>
              </a:solidFill>
              <a:round/>
              <a:headEnd/>
              <a:tailEnd/>
            </a:ln>
          </p:spPr>
          <p:txBody>
            <a:bodyPr/>
            <a:lstStyle/>
            <a:p>
              <a:endParaRPr lang="it-IT"/>
            </a:p>
          </p:txBody>
        </p:sp>
        <p:sp>
          <p:nvSpPr>
            <p:cNvPr id="5179" name="Freeform 176"/>
            <p:cNvSpPr>
              <a:spLocks/>
            </p:cNvSpPr>
            <p:nvPr/>
          </p:nvSpPr>
          <p:spPr bwMode="auto">
            <a:xfrm>
              <a:off x="2626" y="2881"/>
              <a:ext cx="131" cy="17"/>
            </a:xfrm>
            <a:custGeom>
              <a:avLst/>
              <a:gdLst>
                <a:gd name="T0" fmla="*/ 0 w 131"/>
                <a:gd name="T1" fmla="*/ 17 h 17"/>
                <a:gd name="T2" fmla="*/ 65 w 131"/>
                <a:gd name="T3" fmla="*/ 9 h 17"/>
                <a:gd name="T4" fmla="*/ 131 w 131"/>
                <a:gd name="T5" fmla="*/ 0 h 17"/>
                <a:gd name="T6" fmla="*/ 0 60000 65536"/>
                <a:gd name="T7" fmla="*/ 0 60000 65536"/>
                <a:gd name="T8" fmla="*/ 0 60000 65536"/>
                <a:gd name="T9" fmla="*/ 0 w 131"/>
                <a:gd name="T10" fmla="*/ 0 h 17"/>
                <a:gd name="T11" fmla="*/ 131 w 131"/>
                <a:gd name="T12" fmla="*/ 17 h 17"/>
              </a:gdLst>
              <a:ahLst/>
              <a:cxnLst>
                <a:cxn ang="T6">
                  <a:pos x="T0" y="T1"/>
                </a:cxn>
                <a:cxn ang="T7">
                  <a:pos x="T2" y="T3"/>
                </a:cxn>
                <a:cxn ang="T8">
                  <a:pos x="T4" y="T5"/>
                </a:cxn>
              </a:cxnLst>
              <a:rect l="T9" t="T10" r="T11" b="T12"/>
              <a:pathLst>
                <a:path w="131" h="17">
                  <a:moveTo>
                    <a:pt x="0" y="17"/>
                  </a:moveTo>
                  <a:lnTo>
                    <a:pt x="65" y="9"/>
                  </a:lnTo>
                  <a:lnTo>
                    <a:pt x="131" y="0"/>
                  </a:lnTo>
                </a:path>
              </a:pathLst>
            </a:custGeom>
            <a:noFill/>
            <a:ln w="12700">
              <a:solidFill>
                <a:srgbClr val="000080"/>
              </a:solidFill>
              <a:round/>
              <a:headEnd/>
              <a:tailEnd/>
            </a:ln>
          </p:spPr>
          <p:txBody>
            <a:bodyPr/>
            <a:lstStyle/>
            <a:p>
              <a:endParaRPr lang="it-IT"/>
            </a:p>
          </p:txBody>
        </p:sp>
        <p:sp>
          <p:nvSpPr>
            <p:cNvPr id="5180" name="Freeform 177"/>
            <p:cNvSpPr>
              <a:spLocks/>
            </p:cNvSpPr>
            <p:nvPr/>
          </p:nvSpPr>
          <p:spPr bwMode="auto">
            <a:xfrm>
              <a:off x="2757" y="2873"/>
              <a:ext cx="123" cy="8"/>
            </a:xfrm>
            <a:custGeom>
              <a:avLst/>
              <a:gdLst>
                <a:gd name="T0" fmla="*/ 0 w 123"/>
                <a:gd name="T1" fmla="*/ 8 h 8"/>
                <a:gd name="T2" fmla="*/ 65 w 123"/>
                <a:gd name="T3" fmla="*/ 8 h 8"/>
                <a:gd name="T4" fmla="*/ 123 w 123"/>
                <a:gd name="T5" fmla="*/ 0 h 8"/>
                <a:gd name="T6" fmla="*/ 0 60000 65536"/>
                <a:gd name="T7" fmla="*/ 0 60000 65536"/>
                <a:gd name="T8" fmla="*/ 0 60000 65536"/>
                <a:gd name="T9" fmla="*/ 0 w 123"/>
                <a:gd name="T10" fmla="*/ 0 h 8"/>
                <a:gd name="T11" fmla="*/ 123 w 123"/>
                <a:gd name="T12" fmla="*/ 8 h 8"/>
              </a:gdLst>
              <a:ahLst/>
              <a:cxnLst>
                <a:cxn ang="T6">
                  <a:pos x="T0" y="T1"/>
                </a:cxn>
                <a:cxn ang="T7">
                  <a:pos x="T2" y="T3"/>
                </a:cxn>
                <a:cxn ang="T8">
                  <a:pos x="T4" y="T5"/>
                </a:cxn>
              </a:cxnLst>
              <a:rect l="T9" t="T10" r="T11" b="T12"/>
              <a:pathLst>
                <a:path w="123" h="8">
                  <a:moveTo>
                    <a:pt x="0" y="8"/>
                  </a:moveTo>
                  <a:lnTo>
                    <a:pt x="65" y="8"/>
                  </a:lnTo>
                  <a:lnTo>
                    <a:pt x="123" y="0"/>
                  </a:lnTo>
                </a:path>
              </a:pathLst>
            </a:custGeom>
            <a:noFill/>
            <a:ln w="12700">
              <a:solidFill>
                <a:srgbClr val="000080"/>
              </a:solidFill>
              <a:round/>
              <a:headEnd/>
              <a:tailEnd/>
            </a:ln>
          </p:spPr>
          <p:txBody>
            <a:bodyPr/>
            <a:lstStyle/>
            <a:p>
              <a:endParaRPr lang="it-IT"/>
            </a:p>
          </p:txBody>
        </p:sp>
        <p:sp>
          <p:nvSpPr>
            <p:cNvPr id="5181" name="Freeform 178"/>
            <p:cNvSpPr>
              <a:spLocks/>
            </p:cNvSpPr>
            <p:nvPr/>
          </p:nvSpPr>
          <p:spPr bwMode="auto">
            <a:xfrm>
              <a:off x="2880" y="2849"/>
              <a:ext cx="123" cy="24"/>
            </a:xfrm>
            <a:custGeom>
              <a:avLst/>
              <a:gdLst>
                <a:gd name="T0" fmla="*/ 0 w 123"/>
                <a:gd name="T1" fmla="*/ 24 h 24"/>
                <a:gd name="T2" fmla="*/ 57 w 123"/>
                <a:gd name="T3" fmla="*/ 16 h 24"/>
                <a:gd name="T4" fmla="*/ 123 w 123"/>
                <a:gd name="T5" fmla="*/ 0 h 24"/>
                <a:gd name="T6" fmla="*/ 0 60000 65536"/>
                <a:gd name="T7" fmla="*/ 0 60000 65536"/>
                <a:gd name="T8" fmla="*/ 0 60000 65536"/>
                <a:gd name="T9" fmla="*/ 0 w 123"/>
                <a:gd name="T10" fmla="*/ 0 h 24"/>
                <a:gd name="T11" fmla="*/ 123 w 123"/>
                <a:gd name="T12" fmla="*/ 24 h 24"/>
              </a:gdLst>
              <a:ahLst/>
              <a:cxnLst>
                <a:cxn ang="T6">
                  <a:pos x="T0" y="T1"/>
                </a:cxn>
                <a:cxn ang="T7">
                  <a:pos x="T2" y="T3"/>
                </a:cxn>
                <a:cxn ang="T8">
                  <a:pos x="T4" y="T5"/>
                </a:cxn>
              </a:cxnLst>
              <a:rect l="T9" t="T10" r="T11" b="T12"/>
              <a:pathLst>
                <a:path w="123" h="24">
                  <a:moveTo>
                    <a:pt x="0" y="24"/>
                  </a:moveTo>
                  <a:lnTo>
                    <a:pt x="57" y="16"/>
                  </a:lnTo>
                  <a:lnTo>
                    <a:pt x="123" y="0"/>
                  </a:lnTo>
                </a:path>
              </a:pathLst>
            </a:custGeom>
            <a:noFill/>
            <a:ln w="12700">
              <a:solidFill>
                <a:srgbClr val="000080"/>
              </a:solidFill>
              <a:round/>
              <a:headEnd/>
              <a:tailEnd/>
            </a:ln>
          </p:spPr>
          <p:txBody>
            <a:bodyPr/>
            <a:lstStyle/>
            <a:p>
              <a:endParaRPr lang="it-IT"/>
            </a:p>
          </p:txBody>
        </p:sp>
        <p:sp>
          <p:nvSpPr>
            <p:cNvPr id="5182" name="Freeform 179"/>
            <p:cNvSpPr>
              <a:spLocks/>
            </p:cNvSpPr>
            <p:nvPr/>
          </p:nvSpPr>
          <p:spPr bwMode="auto">
            <a:xfrm>
              <a:off x="3003" y="2832"/>
              <a:ext cx="131" cy="17"/>
            </a:xfrm>
            <a:custGeom>
              <a:avLst/>
              <a:gdLst>
                <a:gd name="T0" fmla="*/ 0 w 131"/>
                <a:gd name="T1" fmla="*/ 17 h 17"/>
                <a:gd name="T2" fmla="*/ 66 w 131"/>
                <a:gd name="T3" fmla="*/ 8 h 17"/>
                <a:gd name="T4" fmla="*/ 131 w 131"/>
                <a:gd name="T5" fmla="*/ 0 h 17"/>
                <a:gd name="T6" fmla="*/ 0 60000 65536"/>
                <a:gd name="T7" fmla="*/ 0 60000 65536"/>
                <a:gd name="T8" fmla="*/ 0 60000 65536"/>
                <a:gd name="T9" fmla="*/ 0 w 131"/>
                <a:gd name="T10" fmla="*/ 0 h 17"/>
                <a:gd name="T11" fmla="*/ 131 w 131"/>
                <a:gd name="T12" fmla="*/ 17 h 17"/>
              </a:gdLst>
              <a:ahLst/>
              <a:cxnLst>
                <a:cxn ang="T6">
                  <a:pos x="T0" y="T1"/>
                </a:cxn>
                <a:cxn ang="T7">
                  <a:pos x="T2" y="T3"/>
                </a:cxn>
                <a:cxn ang="T8">
                  <a:pos x="T4" y="T5"/>
                </a:cxn>
              </a:cxnLst>
              <a:rect l="T9" t="T10" r="T11" b="T12"/>
              <a:pathLst>
                <a:path w="131" h="17">
                  <a:moveTo>
                    <a:pt x="0" y="17"/>
                  </a:moveTo>
                  <a:lnTo>
                    <a:pt x="66" y="8"/>
                  </a:lnTo>
                  <a:lnTo>
                    <a:pt x="131" y="0"/>
                  </a:lnTo>
                </a:path>
              </a:pathLst>
            </a:custGeom>
            <a:noFill/>
            <a:ln w="12700">
              <a:solidFill>
                <a:srgbClr val="000080"/>
              </a:solidFill>
              <a:round/>
              <a:headEnd/>
              <a:tailEnd/>
            </a:ln>
          </p:spPr>
          <p:txBody>
            <a:bodyPr/>
            <a:lstStyle/>
            <a:p>
              <a:endParaRPr lang="it-IT"/>
            </a:p>
          </p:txBody>
        </p:sp>
        <p:sp>
          <p:nvSpPr>
            <p:cNvPr id="5183" name="Line 180"/>
            <p:cNvSpPr>
              <a:spLocks noChangeShapeType="1"/>
            </p:cNvSpPr>
            <p:nvPr/>
          </p:nvSpPr>
          <p:spPr bwMode="auto">
            <a:xfrm flipV="1">
              <a:off x="3134" y="2808"/>
              <a:ext cx="123" cy="24"/>
            </a:xfrm>
            <a:prstGeom prst="line">
              <a:avLst/>
            </a:prstGeom>
            <a:noFill/>
            <a:ln w="12700">
              <a:solidFill>
                <a:srgbClr val="000080"/>
              </a:solidFill>
              <a:round/>
              <a:headEnd/>
              <a:tailEnd/>
            </a:ln>
          </p:spPr>
          <p:txBody>
            <a:bodyPr/>
            <a:lstStyle/>
            <a:p>
              <a:endParaRPr lang="it-IT"/>
            </a:p>
          </p:txBody>
        </p:sp>
        <p:sp>
          <p:nvSpPr>
            <p:cNvPr id="5184" name="Line 181"/>
            <p:cNvSpPr>
              <a:spLocks noChangeShapeType="1"/>
            </p:cNvSpPr>
            <p:nvPr/>
          </p:nvSpPr>
          <p:spPr bwMode="auto">
            <a:xfrm flipV="1">
              <a:off x="3257" y="2775"/>
              <a:ext cx="123" cy="33"/>
            </a:xfrm>
            <a:prstGeom prst="line">
              <a:avLst/>
            </a:prstGeom>
            <a:noFill/>
            <a:ln w="12700">
              <a:solidFill>
                <a:srgbClr val="000080"/>
              </a:solidFill>
              <a:round/>
              <a:headEnd/>
              <a:tailEnd/>
            </a:ln>
          </p:spPr>
          <p:txBody>
            <a:bodyPr/>
            <a:lstStyle/>
            <a:p>
              <a:endParaRPr lang="it-IT"/>
            </a:p>
          </p:txBody>
        </p:sp>
        <p:sp>
          <p:nvSpPr>
            <p:cNvPr id="5185" name="Line 182"/>
            <p:cNvSpPr>
              <a:spLocks noChangeShapeType="1"/>
            </p:cNvSpPr>
            <p:nvPr/>
          </p:nvSpPr>
          <p:spPr bwMode="auto">
            <a:xfrm flipV="1">
              <a:off x="3380" y="2742"/>
              <a:ext cx="124" cy="33"/>
            </a:xfrm>
            <a:prstGeom prst="line">
              <a:avLst/>
            </a:prstGeom>
            <a:noFill/>
            <a:ln w="12700">
              <a:solidFill>
                <a:srgbClr val="000080"/>
              </a:solidFill>
              <a:round/>
              <a:headEnd/>
              <a:tailEnd/>
            </a:ln>
          </p:spPr>
          <p:txBody>
            <a:bodyPr/>
            <a:lstStyle/>
            <a:p>
              <a:endParaRPr lang="it-IT"/>
            </a:p>
          </p:txBody>
        </p:sp>
        <p:sp>
          <p:nvSpPr>
            <p:cNvPr id="5186" name="Freeform 183"/>
            <p:cNvSpPr>
              <a:spLocks/>
            </p:cNvSpPr>
            <p:nvPr/>
          </p:nvSpPr>
          <p:spPr bwMode="auto">
            <a:xfrm>
              <a:off x="3504" y="2709"/>
              <a:ext cx="131" cy="33"/>
            </a:xfrm>
            <a:custGeom>
              <a:avLst/>
              <a:gdLst>
                <a:gd name="T0" fmla="*/ 0 w 131"/>
                <a:gd name="T1" fmla="*/ 33 h 33"/>
                <a:gd name="T2" fmla="*/ 65 w 131"/>
                <a:gd name="T3" fmla="*/ 16 h 33"/>
                <a:gd name="T4" fmla="*/ 131 w 131"/>
                <a:gd name="T5" fmla="*/ 0 h 33"/>
                <a:gd name="T6" fmla="*/ 0 60000 65536"/>
                <a:gd name="T7" fmla="*/ 0 60000 65536"/>
                <a:gd name="T8" fmla="*/ 0 60000 65536"/>
                <a:gd name="T9" fmla="*/ 0 w 131"/>
                <a:gd name="T10" fmla="*/ 0 h 33"/>
                <a:gd name="T11" fmla="*/ 131 w 131"/>
                <a:gd name="T12" fmla="*/ 33 h 33"/>
              </a:gdLst>
              <a:ahLst/>
              <a:cxnLst>
                <a:cxn ang="T6">
                  <a:pos x="T0" y="T1"/>
                </a:cxn>
                <a:cxn ang="T7">
                  <a:pos x="T2" y="T3"/>
                </a:cxn>
                <a:cxn ang="T8">
                  <a:pos x="T4" y="T5"/>
                </a:cxn>
              </a:cxnLst>
              <a:rect l="T9" t="T10" r="T11" b="T12"/>
              <a:pathLst>
                <a:path w="131" h="33">
                  <a:moveTo>
                    <a:pt x="0" y="33"/>
                  </a:moveTo>
                  <a:lnTo>
                    <a:pt x="65" y="16"/>
                  </a:lnTo>
                  <a:lnTo>
                    <a:pt x="131" y="0"/>
                  </a:lnTo>
                </a:path>
              </a:pathLst>
            </a:custGeom>
            <a:noFill/>
            <a:ln w="12700">
              <a:solidFill>
                <a:srgbClr val="000080"/>
              </a:solidFill>
              <a:round/>
              <a:headEnd/>
              <a:tailEnd/>
            </a:ln>
          </p:spPr>
          <p:txBody>
            <a:bodyPr/>
            <a:lstStyle/>
            <a:p>
              <a:endParaRPr lang="it-IT"/>
            </a:p>
          </p:txBody>
        </p:sp>
        <p:sp>
          <p:nvSpPr>
            <p:cNvPr id="5187" name="Line 184"/>
            <p:cNvSpPr>
              <a:spLocks noChangeShapeType="1"/>
            </p:cNvSpPr>
            <p:nvPr/>
          </p:nvSpPr>
          <p:spPr bwMode="auto">
            <a:xfrm flipV="1">
              <a:off x="3635" y="2668"/>
              <a:ext cx="123" cy="41"/>
            </a:xfrm>
            <a:prstGeom prst="line">
              <a:avLst/>
            </a:prstGeom>
            <a:noFill/>
            <a:ln w="12700">
              <a:solidFill>
                <a:srgbClr val="000080"/>
              </a:solidFill>
              <a:round/>
              <a:headEnd/>
              <a:tailEnd/>
            </a:ln>
          </p:spPr>
          <p:txBody>
            <a:bodyPr/>
            <a:lstStyle/>
            <a:p>
              <a:endParaRPr lang="it-IT"/>
            </a:p>
          </p:txBody>
        </p:sp>
        <p:sp>
          <p:nvSpPr>
            <p:cNvPr id="5188" name="Line 185"/>
            <p:cNvSpPr>
              <a:spLocks noChangeShapeType="1"/>
            </p:cNvSpPr>
            <p:nvPr/>
          </p:nvSpPr>
          <p:spPr bwMode="auto">
            <a:xfrm flipV="1">
              <a:off x="3758" y="2627"/>
              <a:ext cx="123" cy="41"/>
            </a:xfrm>
            <a:prstGeom prst="line">
              <a:avLst/>
            </a:prstGeom>
            <a:noFill/>
            <a:ln w="12700">
              <a:solidFill>
                <a:srgbClr val="000080"/>
              </a:solidFill>
              <a:round/>
              <a:headEnd/>
              <a:tailEnd/>
            </a:ln>
          </p:spPr>
          <p:txBody>
            <a:bodyPr/>
            <a:lstStyle/>
            <a:p>
              <a:endParaRPr lang="it-IT"/>
            </a:p>
          </p:txBody>
        </p:sp>
        <p:sp>
          <p:nvSpPr>
            <p:cNvPr id="5189" name="Line 186"/>
            <p:cNvSpPr>
              <a:spLocks noChangeShapeType="1"/>
            </p:cNvSpPr>
            <p:nvPr/>
          </p:nvSpPr>
          <p:spPr bwMode="auto">
            <a:xfrm flipV="1">
              <a:off x="3881" y="2594"/>
              <a:ext cx="123" cy="33"/>
            </a:xfrm>
            <a:prstGeom prst="line">
              <a:avLst/>
            </a:prstGeom>
            <a:noFill/>
            <a:ln w="12700">
              <a:solidFill>
                <a:srgbClr val="000080"/>
              </a:solidFill>
              <a:round/>
              <a:headEnd/>
              <a:tailEnd/>
            </a:ln>
          </p:spPr>
          <p:txBody>
            <a:bodyPr/>
            <a:lstStyle/>
            <a:p>
              <a:endParaRPr lang="it-IT"/>
            </a:p>
          </p:txBody>
        </p:sp>
        <p:sp>
          <p:nvSpPr>
            <p:cNvPr id="5190" name="Freeform 187"/>
            <p:cNvSpPr>
              <a:spLocks/>
            </p:cNvSpPr>
            <p:nvPr/>
          </p:nvSpPr>
          <p:spPr bwMode="auto">
            <a:xfrm>
              <a:off x="4004" y="2553"/>
              <a:ext cx="131" cy="41"/>
            </a:xfrm>
            <a:custGeom>
              <a:avLst/>
              <a:gdLst>
                <a:gd name="T0" fmla="*/ 0 w 131"/>
                <a:gd name="T1" fmla="*/ 41 h 41"/>
                <a:gd name="T2" fmla="*/ 66 w 131"/>
                <a:gd name="T3" fmla="*/ 25 h 41"/>
                <a:gd name="T4" fmla="*/ 131 w 131"/>
                <a:gd name="T5" fmla="*/ 0 h 41"/>
                <a:gd name="T6" fmla="*/ 0 60000 65536"/>
                <a:gd name="T7" fmla="*/ 0 60000 65536"/>
                <a:gd name="T8" fmla="*/ 0 60000 65536"/>
                <a:gd name="T9" fmla="*/ 0 w 131"/>
                <a:gd name="T10" fmla="*/ 0 h 41"/>
                <a:gd name="T11" fmla="*/ 131 w 131"/>
                <a:gd name="T12" fmla="*/ 41 h 41"/>
              </a:gdLst>
              <a:ahLst/>
              <a:cxnLst>
                <a:cxn ang="T6">
                  <a:pos x="T0" y="T1"/>
                </a:cxn>
                <a:cxn ang="T7">
                  <a:pos x="T2" y="T3"/>
                </a:cxn>
                <a:cxn ang="T8">
                  <a:pos x="T4" y="T5"/>
                </a:cxn>
              </a:cxnLst>
              <a:rect l="T9" t="T10" r="T11" b="T12"/>
              <a:pathLst>
                <a:path w="131" h="41">
                  <a:moveTo>
                    <a:pt x="0" y="41"/>
                  </a:moveTo>
                  <a:lnTo>
                    <a:pt x="66" y="25"/>
                  </a:lnTo>
                  <a:lnTo>
                    <a:pt x="131" y="0"/>
                  </a:lnTo>
                </a:path>
              </a:pathLst>
            </a:custGeom>
            <a:noFill/>
            <a:ln w="12700">
              <a:solidFill>
                <a:srgbClr val="000080"/>
              </a:solidFill>
              <a:round/>
              <a:headEnd/>
              <a:tailEnd/>
            </a:ln>
          </p:spPr>
          <p:txBody>
            <a:bodyPr/>
            <a:lstStyle/>
            <a:p>
              <a:endParaRPr lang="it-IT"/>
            </a:p>
          </p:txBody>
        </p:sp>
        <p:sp>
          <p:nvSpPr>
            <p:cNvPr id="5191" name="Freeform 188"/>
            <p:cNvSpPr>
              <a:spLocks/>
            </p:cNvSpPr>
            <p:nvPr/>
          </p:nvSpPr>
          <p:spPr bwMode="auto">
            <a:xfrm>
              <a:off x="4135" y="2512"/>
              <a:ext cx="123" cy="41"/>
            </a:xfrm>
            <a:custGeom>
              <a:avLst/>
              <a:gdLst>
                <a:gd name="T0" fmla="*/ 0 w 123"/>
                <a:gd name="T1" fmla="*/ 41 h 41"/>
                <a:gd name="T2" fmla="*/ 66 w 123"/>
                <a:gd name="T3" fmla="*/ 25 h 41"/>
                <a:gd name="T4" fmla="*/ 123 w 123"/>
                <a:gd name="T5" fmla="*/ 0 h 41"/>
                <a:gd name="T6" fmla="*/ 0 60000 65536"/>
                <a:gd name="T7" fmla="*/ 0 60000 65536"/>
                <a:gd name="T8" fmla="*/ 0 60000 65536"/>
                <a:gd name="T9" fmla="*/ 0 w 123"/>
                <a:gd name="T10" fmla="*/ 0 h 41"/>
                <a:gd name="T11" fmla="*/ 123 w 123"/>
                <a:gd name="T12" fmla="*/ 41 h 41"/>
              </a:gdLst>
              <a:ahLst/>
              <a:cxnLst>
                <a:cxn ang="T6">
                  <a:pos x="T0" y="T1"/>
                </a:cxn>
                <a:cxn ang="T7">
                  <a:pos x="T2" y="T3"/>
                </a:cxn>
                <a:cxn ang="T8">
                  <a:pos x="T4" y="T5"/>
                </a:cxn>
              </a:cxnLst>
              <a:rect l="T9" t="T10" r="T11" b="T12"/>
              <a:pathLst>
                <a:path w="123" h="41">
                  <a:moveTo>
                    <a:pt x="0" y="41"/>
                  </a:moveTo>
                  <a:lnTo>
                    <a:pt x="66" y="25"/>
                  </a:lnTo>
                  <a:lnTo>
                    <a:pt x="123" y="0"/>
                  </a:lnTo>
                </a:path>
              </a:pathLst>
            </a:custGeom>
            <a:noFill/>
            <a:ln w="12700">
              <a:solidFill>
                <a:srgbClr val="000080"/>
              </a:solidFill>
              <a:round/>
              <a:headEnd/>
              <a:tailEnd/>
            </a:ln>
          </p:spPr>
          <p:txBody>
            <a:bodyPr/>
            <a:lstStyle/>
            <a:p>
              <a:endParaRPr lang="it-IT"/>
            </a:p>
          </p:txBody>
        </p:sp>
        <p:sp>
          <p:nvSpPr>
            <p:cNvPr id="5192" name="Freeform 189"/>
            <p:cNvSpPr>
              <a:spLocks/>
            </p:cNvSpPr>
            <p:nvPr/>
          </p:nvSpPr>
          <p:spPr bwMode="auto">
            <a:xfrm>
              <a:off x="4258" y="2455"/>
              <a:ext cx="123" cy="57"/>
            </a:xfrm>
            <a:custGeom>
              <a:avLst/>
              <a:gdLst>
                <a:gd name="T0" fmla="*/ 0 w 123"/>
                <a:gd name="T1" fmla="*/ 57 h 57"/>
                <a:gd name="T2" fmla="*/ 58 w 123"/>
                <a:gd name="T3" fmla="*/ 33 h 57"/>
                <a:gd name="T4" fmla="*/ 123 w 123"/>
                <a:gd name="T5" fmla="*/ 0 h 57"/>
                <a:gd name="T6" fmla="*/ 0 60000 65536"/>
                <a:gd name="T7" fmla="*/ 0 60000 65536"/>
                <a:gd name="T8" fmla="*/ 0 60000 65536"/>
                <a:gd name="T9" fmla="*/ 0 w 123"/>
                <a:gd name="T10" fmla="*/ 0 h 57"/>
                <a:gd name="T11" fmla="*/ 123 w 123"/>
                <a:gd name="T12" fmla="*/ 57 h 57"/>
              </a:gdLst>
              <a:ahLst/>
              <a:cxnLst>
                <a:cxn ang="T6">
                  <a:pos x="T0" y="T1"/>
                </a:cxn>
                <a:cxn ang="T7">
                  <a:pos x="T2" y="T3"/>
                </a:cxn>
                <a:cxn ang="T8">
                  <a:pos x="T4" y="T5"/>
                </a:cxn>
              </a:cxnLst>
              <a:rect l="T9" t="T10" r="T11" b="T12"/>
              <a:pathLst>
                <a:path w="123" h="57">
                  <a:moveTo>
                    <a:pt x="0" y="57"/>
                  </a:moveTo>
                  <a:lnTo>
                    <a:pt x="58" y="33"/>
                  </a:lnTo>
                  <a:lnTo>
                    <a:pt x="123" y="0"/>
                  </a:lnTo>
                </a:path>
              </a:pathLst>
            </a:custGeom>
            <a:noFill/>
            <a:ln w="12700">
              <a:solidFill>
                <a:srgbClr val="000080"/>
              </a:solidFill>
              <a:round/>
              <a:headEnd/>
              <a:tailEnd/>
            </a:ln>
          </p:spPr>
          <p:txBody>
            <a:bodyPr/>
            <a:lstStyle/>
            <a:p>
              <a:endParaRPr lang="it-IT"/>
            </a:p>
          </p:txBody>
        </p:sp>
        <p:sp>
          <p:nvSpPr>
            <p:cNvPr id="5193" name="Freeform 190"/>
            <p:cNvSpPr>
              <a:spLocks/>
            </p:cNvSpPr>
            <p:nvPr/>
          </p:nvSpPr>
          <p:spPr bwMode="auto">
            <a:xfrm>
              <a:off x="4381" y="2406"/>
              <a:ext cx="132" cy="49"/>
            </a:xfrm>
            <a:custGeom>
              <a:avLst/>
              <a:gdLst>
                <a:gd name="T0" fmla="*/ 0 w 132"/>
                <a:gd name="T1" fmla="*/ 49 h 49"/>
                <a:gd name="T2" fmla="*/ 66 w 132"/>
                <a:gd name="T3" fmla="*/ 24 h 49"/>
                <a:gd name="T4" fmla="*/ 132 w 132"/>
                <a:gd name="T5" fmla="*/ 0 h 49"/>
                <a:gd name="T6" fmla="*/ 0 60000 65536"/>
                <a:gd name="T7" fmla="*/ 0 60000 65536"/>
                <a:gd name="T8" fmla="*/ 0 60000 65536"/>
                <a:gd name="T9" fmla="*/ 0 w 132"/>
                <a:gd name="T10" fmla="*/ 0 h 49"/>
                <a:gd name="T11" fmla="*/ 132 w 132"/>
                <a:gd name="T12" fmla="*/ 49 h 49"/>
              </a:gdLst>
              <a:ahLst/>
              <a:cxnLst>
                <a:cxn ang="T6">
                  <a:pos x="T0" y="T1"/>
                </a:cxn>
                <a:cxn ang="T7">
                  <a:pos x="T2" y="T3"/>
                </a:cxn>
                <a:cxn ang="T8">
                  <a:pos x="T4" y="T5"/>
                </a:cxn>
              </a:cxnLst>
              <a:rect l="T9" t="T10" r="T11" b="T12"/>
              <a:pathLst>
                <a:path w="132" h="49">
                  <a:moveTo>
                    <a:pt x="0" y="49"/>
                  </a:moveTo>
                  <a:lnTo>
                    <a:pt x="66" y="24"/>
                  </a:lnTo>
                  <a:lnTo>
                    <a:pt x="132" y="0"/>
                  </a:lnTo>
                </a:path>
              </a:pathLst>
            </a:custGeom>
            <a:noFill/>
            <a:ln w="12700">
              <a:solidFill>
                <a:srgbClr val="000080"/>
              </a:solidFill>
              <a:round/>
              <a:headEnd/>
              <a:tailEnd/>
            </a:ln>
          </p:spPr>
          <p:txBody>
            <a:bodyPr/>
            <a:lstStyle/>
            <a:p>
              <a:endParaRPr lang="it-IT"/>
            </a:p>
          </p:txBody>
        </p:sp>
        <p:sp>
          <p:nvSpPr>
            <p:cNvPr id="5194" name="Freeform 191"/>
            <p:cNvSpPr>
              <a:spLocks/>
            </p:cNvSpPr>
            <p:nvPr/>
          </p:nvSpPr>
          <p:spPr bwMode="auto">
            <a:xfrm>
              <a:off x="4513" y="2332"/>
              <a:ext cx="123" cy="74"/>
            </a:xfrm>
            <a:custGeom>
              <a:avLst/>
              <a:gdLst>
                <a:gd name="T0" fmla="*/ 0 w 123"/>
                <a:gd name="T1" fmla="*/ 74 h 74"/>
                <a:gd name="T2" fmla="*/ 65 w 123"/>
                <a:gd name="T3" fmla="*/ 41 h 74"/>
                <a:gd name="T4" fmla="*/ 123 w 123"/>
                <a:gd name="T5" fmla="*/ 0 h 74"/>
                <a:gd name="T6" fmla="*/ 0 60000 65536"/>
                <a:gd name="T7" fmla="*/ 0 60000 65536"/>
                <a:gd name="T8" fmla="*/ 0 60000 65536"/>
                <a:gd name="T9" fmla="*/ 0 w 123"/>
                <a:gd name="T10" fmla="*/ 0 h 74"/>
                <a:gd name="T11" fmla="*/ 123 w 123"/>
                <a:gd name="T12" fmla="*/ 74 h 74"/>
              </a:gdLst>
              <a:ahLst/>
              <a:cxnLst>
                <a:cxn ang="T6">
                  <a:pos x="T0" y="T1"/>
                </a:cxn>
                <a:cxn ang="T7">
                  <a:pos x="T2" y="T3"/>
                </a:cxn>
                <a:cxn ang="T8">
                  <a:pos x="T4" y="T5"/>
                </a:cxn>
              </a:cxnLst>
              <a:rect l="T9" t="T10" r="T11" b="T12"/>
              <a:pathLst>
                <a:path w="123" h="74">
                  <a:moveTo>
                    <a:pt x="0" y="74"/>
                  </a:moveTo>
                  <a:lnTo>
                    <a:pt x="65" y="41"/>
                  </a:lnTo>
                  <a:lnTo>
                    <a:pt x="123" y="0"/>
                  </a:lnTo>
                </a:path>
              </a:pathLst>
            </a:custGeom>
            <a:noFill/>
            <a:ln w="12700">
              <a:solidFill>
                <a:srgbClr val="000080"/>
              </a:solidFill>
              <a:round/>
              <a:headEnd/>
              <a:tailEnd/>
            </a:ln>
          </p:spPr>
          <p:txBody>
            <a:bodyPr/>
            <a:lstStyle/>
            <a:p>
              <a:endParaRPr lang="it-IT"/>
            </a:p>
          </p:txBody>
        </p:sp>
        <p:sp>
          <p:nvSpPr>
            <p:cNvPr id="5195" name="Freeform 192"/>
            <p:cNvSpPr>
              <a:spLocks/>
            </p:cNvSpPr>
            <p:nvPr/>
          </p:nvSpPr>
          <p:spPr bwMode="auto">
            <a:xfrm>
              <a:off x="4636" y="2266"/>
              <a:ext cx="123" cy="66"/>
            </a:xfrm>
            <a:custGeom>
              <a:avLst/>
              <a:gdLst>
                <a:gd name="T0" fmla="*/ 0 w 123"/>
                <a:gd name="T1" fmla="*/ 66 h 66"/>
                <a:gd name="T2" fmla="*/ 57 w 123"/>
                <a:gd name="T3" fmla="*/ 33 h 66"/>
                <a:gd name="T4" fmla="*/ 90 w 123"/>
                <a:gd name="T5" fmla="*/ 16 h 66"/>
                <a:gd name="T6" fmla="*/ 123 w 123"/>
                <a:gd name="T7" fmla="*/ 0 h 66"/>
                <a:gd name="T8" fmla="*/ 0 60000 65536"/>
                <a:gd name="T9" fmla="*/ 0 60000 65536"/>
                <a:gd name="T10" fmla="*/ 0 60000 65536"/>
                <a:gd name="T11" fmla="*/ 0 60000 65536"/>
                <a:gd name="T12" fmla="*/ 0 w 123"/>
                <a:gd name="T13" fmla="*/ 0 h 66"/>
                <a:gd name="T14" fmla="*/ 123 w 123"/>
                <a:gd name="T15" fmla="*/ 66 h 66"/>
              </a:gdLst>
              <a:ahLst/>
              <a:cxnLst>
                <a:cxn ang="T8">
                  <a:pos x="T0" y="T1"/>
                </a:cxn>
                <a:cxn ang="T9">
                  <a:pos x="T2" y="T3"/>
                </a:cxn>
                <a:cxn ang="T10">
                  <a:pos x="T4" y="T5"/>
                </a:cxn>
                <a:cxn ang="T11">
                  <a:pos x="T6" y="T7"/>
                </a:cxn>
              </a:cxnLst>
              <a:rect l="T12" t="T13" r="T14" b="T15"/>
              <a:pathLst>
                <a:path w="123" h="66">
                  <a:moveTo>
                    <a:pt x="0" y="66"/>
                  </a:moveTo>
                  <a:lnTo>
                    <a:pt x="57" y="33"/>
                  </a:lnTo>
                  <a:lnTo>
                    <a:pt x="90" y="16"/>
                  </a:lnTo>
                  <a:lnTo>
                    <a:pt x="123" y="0"/>
                  </a:lnTo>
                </a:path>
              </a:pathLst>
            </a:custGeom>
            <a:noFill/>
            <a:ln w="12700">
              <a:solidFill>
                <a:srgbClr val="000080"/>
              </a:solidFill>
              <a:round/>
              <a:headEnd/>
              <a:tailEnd/>
            </a:ln>
          </p:spPr>
          <p:txBody>
            <a:bodyPr/>
            <a:lstStyle/>
            <a:p>
              <a:endParaRPr lang="it-IT"/>
            </a:p>
          </p:txBody>
        </p:sp>
        <p:sp>
          <p:nvSpPr>
            <p:cNvPr id="5196" name="Freeform 193"/>
            <p:cNvSpPr>
              <a:spLocks/>
            </p:cNvSpPr>
            <p:nvPr/>
          </p:nvSpPr>
          <p:spPr bwMode="auto">
            <a:xfrm>
              <a:off x="4759" y="2143"/>
              <a:ext cx="123" cy="123"/>
            </a:xfrm>
            <a:custGeom>
              <a:avLst/>
              <a:gdLst>
                <a:gd name="T0" fmla="*/ 0 w 123"/>
                <a:gd name="T1" fmla="*/ 123 h 123"/>
                <a:gd name="T2" fmla="*/ 33 w 123"/>
                <a:gd name="T3" fmla="*/ 98 h 123"/>
                <a:gd name="T4" fmla="*/ 57 w 123"/>
                <a:gd name="T5" fmla="*/ 66 h 123"/>
                <a:gd name="T6" fmla="*/ 90 w 123"/>
                <a:gd name="T7" fmla="*/ 33 h 123"/>
                <a:gd name="T8" fmla="*/ 123 w 123"/>
                <a:gd name="T9" fmla="*/ 0 h 123"/>
                <a:gd name="T10" fmla="*/ 0 60000 65536"/>
                <a:gd name="T11" fmla="*/ 0 60000 65536"/>
                <a:gd name="T12" fmla="*/ 0 60000 65536"/>
                <a:gd name="T13" fmla="*/ 0 60000 65536"/>
                <a:gd name="T14" fmla="*/ 0 60000 65536"/>
                <a:gd name="T15" fmla="*/ 0 w 123"/>
                <a:gd name="T16" fmla="*/ 0 h 123"/>
                <a:gd name="T17" fmla="*/ 123 w 123"/>
                <a:gd name="T18" fmla="*/ 123 h 123"/>
              </a:gdLst>
              <a:ahLst/>
              <a:cxnLst>
                <a:cxn ang="T10">
                  <a:pos x="T0" y="T1"/>
                </a:cxn>
                <a:cxn ang="T11">
                  <a:pos x="T2" y="T3"/>
                </a:cxn>
                <a:cxn ang="T12">
                  <a:pos x="T4" y="T5"/>
                </a:cxn>
                <a:cxn ang="T13">
                  <a:pos x="T6" y="T7"/>
                </a:cxn>
                <a:cxn ang="T14">
                  <a:pos x="T8" y="T9"/>
                </a:cxn>
              </a:cxnLst>
              <a:rect l="T15" t="T16" r="T17" b="T18"/>
              <a:pathLst>
                <a:path w="123" h="123">
                  <a:moveTo>
                    <a:pt x="0" y="123"/>
                  </a:moveTo>
                  <a:lnTo>
                    <a:pt x="33" y="98"/>
                  </a:lnTo>
                  <a:lnTo>
                    <a:pt x="57" y="66"/>
                  </a:lnTo>
                  <a:lnTo>
                    <a:pt x="90" y="33"/>
                  </a:lnTo>
                  <a:lnTo>
                    <a:pt x="123" y="0"/>
                  </a:lnTo>
                </a:path>
              </a:pathLst>
            </a:custGeom>
            <a:noFill/>
            <a:ln w="12700">
              <a:solidFill>
                <a:srgbClr val="000080"/>
              </a:solidFill>
              <a:round/>
              <a:headEnd/>
              <a:tailEnd/>
            </a:ln>
          </p:spPr>
          <p:txBody>
            <a:bodyPr/>
            <a:lstStyle/>
            <a:p>
              <a:endParaRPr lang="it-IT"/>
            </a:p>
          </p:txBody>
        </p:sp>
        <p:sp>
          <p:nvSpPr>
            <p:cNvPr id="5197" name="Freeform 194"/>
            <p:cNvSpPr>
              <a:spLocks/>
            </p:cNvSpPr>
            <p:nvPr/>
          </p:nvSpPr>
          <p:spPr bwMode="auto">
            <a:xfrm>
              <a:off x="4882" y="2045"/>
              <a:ext cx="131" cy="98"/>
            </a:xfrm>
            <a:custGeom>
              <a:avLst/>
              <a:gdLst>
                <a:gd name="T0" fmla="*/ 0 w 131"/>
                <a:gd name="T1" fmla="*/ 98 h 98"/>
                <a:gd name="T2" fmla="*/ 66 w 131"/>
                <a:gd name="T3" fmla="*/ 49 h 98"/>
                <a:gd name="T4" fmla="*/ 131 w 131"/>
                <a:gd name="T5" fmla="*/ 0 h 98"/>
                <a:gd name="T6" fmla="*/ 0 60000 65536"/>
                <a:gd name="T7" fmla="*/ 0 60000 65536"/>
                <a:gd name="T8" fmla="*/ 0 60000 65536"/>
                <a:gd name="T9" fmla="*/ 0 w 131"/>
                <a:gd name="T10" fmla="*/ 0 h 98"/>
                <a:gd name="T11" fmla="*/ 131 w 131"/>
                <a:gd name="T12" fmla="*/ 98 h 98"/>
              </a:gdLst>
              <a:ahLst/>
              <a:cxnLst>
                <a:cxn ang="T6">
                  <a:pos x="T0" y="T1"/>
                </a:cxn>
                <a:cxn ang="T7">
                  <a:pos x="T2" y="T3"/>
                </a:cxn>
                <a:cxn ang="T8">
                  <a:pos x="T4" y="T5"/>
                </a:cxn>
              </a:cxnLst>
              <a:rect l="T9" t="T10" r="T11" b="T12"/>
              <a:pathLst>
                <a:path w="131" h="98">
                  <a:moveTo>
                    <a:pt x="0" y="98"/>
                  </a:moveTo>
                  <a:lnTo>
                    <a:pt x="66" y="49"/>
                  </a:lnTo>
                  <a:lnTo>
                    <a:pt x="131" y="0"/>
                  </a:lnTo>
                </a:path>
              </a:pathLst>
            </a:custGeom>
            <a:noFill/>
            <a:ln w="12700">
              <a:solidFill>
                <a:srgbClr val="000080"/>
              </a:solidFill>
              <a:round/>
              <a:headEnd/>
              <a:tailEnd/>
            </a:ln>
          </p:spPr>
          <p:txBody>
            <a:bodyPr/>
            <a:lstStyle/>
            <a:p>
              <a:endParaRPr lang="it-IT"/>
            </a:p>
          </p:txBody>
        </p:sp>
        <p:sp>
          <p:nvSpPr>
            <p:cNvPr id="5198" name="Freeform 195"/>
            <p:cNvSpPr>
              <a:spLocks/>
            </p:cNvSpPr>
            <p:nvPr/>
          </p:nvSpPr>
          <p:spPr bwMode="auto">
            <a:xfrm>
              <a:off x="5013" y="1938"/>
              <a:ext cx="123" cy="107"/>
            </a:xfrm>
            <a:custGeom>
              <a:avLst/>
              <a:gdLst>
                <a:gd name="T0" fmla="*/ 0 w 123"/>
                <a:gd name="T1" fmla="*/ 107 h 107"/>
                <a:gd name="T2" fmla="*/ 66 w 123"/>
                <a:gd name="T3" fmla="*/ 49 h 107"/>
                <a:gd name="T4" fmla="*/ 123 w 123"/>
                <a:gd name="T5" fmla="*/ 0 h 107"/>
                <a:gd name="T6" fmla="*/ 0 60000 65536"/>
                <a:gd name="T7" fmla="*/ 0 60000 65536"/>
                <a:gd name="T8" fmla="*/ 0 60000 65536"/>
                <a:gd name="T9" fmla="*/ 0 w 123"/>
                <a:gd name="T10" fmla="*/ 0 h 107"/>
                <a:gd name="T11" fmla="*/ 123 w 123"/>
                <a:gd name="T12" fmla="*/ 107 h 107"/>
              </a:gdLst>
              <a:ahLst/>
              <a:cxnLst>
                <a:cxn ang="T6">
                  <a:pos x="T0" y="T1"/>
                </a:cxn>
                <a:cxn ang="T7">
                  <a:pos x="T2" y="T3"/>
                </a:cxn>
                <a:cxn ang="T8">
                  <a:pos x="T4" y="T5"/>
                </a:cxn>
              </a:cxnLst>
              <a:rect l="T9" t="T10" r="T11" b="T12"/>
              <a:pathLst>
                <a:path w="123" h="107">
                  <a:moveTo>
                    <a:pt x="0" y="107"/>
                  </a:moveTo>
                  <a:lnTo>
                    <a:pt x="66" y="49"/>
                  </a:lnTo>
                  <a:lnTo>
                    <a:pt x="123" y="0"/>
                  </a:lnTo>
                </a:path>
              </a:pathLst>
            </a:custGeom>
            <a:noFill/>
            <a:ln w="12700">
              <a:solidFill>
                <a:srgbClr val="000080"/>
              </a:solidFill>
              <a:round/>
              <a:headEnd/>
              <a:tailEnd/>
            </a:ln>
          </p:spPr>
          <p:txBody>
            <a:bodyPr/>
            <a:lstStyle/>
            <a:p>
              <a:endParaRPr lang="it-IT"/>
            </a:p>
          </p:txBody>
        </p:sp>
        <p:sp>
          <p:nvSpPr>
            <p:cNvPr id="5199" name="Freeform 196"/>
            <p:cNvSpPr>
              <a:spLocks/>
            </p:cNvSpPr>
            <p:nvPr/>
          </p:nvSpPr>
          <p:spPr bwMode="auto">
            <a:xfrm>
              <a:off x="5136" y="1839"/>
              <a:ext cx="123" cy="99"/>
            </a:xfrm>
            <a:custGeom>
              <a:avLst/>
              <a:gdLst>
                <a:gd name="T0" fmla="*/ 0 w 123"/>
                <a:gd name="T1" fmla="*/ 99 h 99"/>
                <a:gd name="T2" fmla="*/ 58 w 123"/>
                <a:gd name="T3" fmla="*/ 50 h 99"/>
                <a:gd name="T4" fmla="*/ 123 w 123"/>
                <a:gd name="T5" fmla="*/ 0 h 99"/>
                <a:gd name="T6" fmla="*/ 0 60000 65536"/>
                <a:gd name="T7" fmla="*/ 0 60000 65536"/>
                <a:gd name="T8" fmla="*/ 0 60000 65536"/>
                <a:gd name="T9" fmla="*/ 0 w 123"/>
                <a:gd name="T10" fmla="*/ 0 h 99"/>
                <a:gd name="T11" fmla="*/ 123 w 123"/>
                <a:gd name="T12" fmla="*/ 99 h 99"/>
              </a:gdLst>
              <a:ahLst/>
              <a:cxnLst>
                <a:cxn ang="T6">
                  <a:pos x="T0" y="T1"/>
                </a:cxn>
                <a:cxn ang="T7">
                  <a:pos x="T2" y="T3"/>
                </a:cxn>
                <a:cxn ang="T8">
                  <a:pos x="T4" y="T5"/>
                </a:cxn>
              </a:cxnLst>
              <a:rect l="T9" t="T10" r="T11" b="T12"/>
              <a:pathLst>
                <a:path w="123" h="99">
                  <a:moveTo>
                    <a:pt x="0" y="99"/>
                  </a:moveTo>
                  <a:lnTo>
                    <a:pt x="58" y="50"/>
                  </a:lnTo>
                  <a:lnTo>
                    <a:pt x="123" y="0"/>
                  </a:lnTo>
                </a:path>
              </a:pathLst>
            </a:custGeom>
            <a:noFill/>
            <a:ln w="12700">
              <a:solidFill>
                <a:srgbClr val="000080"/>
              </a:solidFill>
              <a:round/>
              <a:headEnd/>
              <a:tailEnd/>
            </a:ln>
          </p:spPr>
          <p:txBody>
            <a:bodyPr/>
            <a:lstStyle/>
            <a:p>
              <a:endParaRPr lang="it-IT"/>
            </a:p>
          </p:txBody>
        </p:sp>
        <p:sp>
          <p:nvSpPr>
            <p:cNvPr id="5200" name="Freeform 197"/>
            <p:cNvSpPr>
              <a:spLocks/>
            </p:cNvSpPr>
            <p:nvPr/>
          </p:nvSpPr>
          <p:spPr bwMode="auto">
            <a:xfrm>
              <a:off x="5259" y="1700"/>
              <a:ext cx="123" cy="139"/>
            </a:xfrm>
            <a:custGeom>
              <a:avLst/>
              <a:gdLst>
                <a:gd name="T0" fmla="*/ 0 w 123"/>
                <a:gd name="T1" fmla="*/ 139 h 139"/>
                <a:gd name="T2" fmla="*/ 58 w 123"/>
                <a:gd name="T3" fmla="*/ 74 h 139"/>
                <a:gd name="T4" fmla="*/ 123 w 123"/>
                <a:gd name="T5" fmla="*/ 0 h 139"/>
                <a:gd name="T6" fmla="*/ 0 60000 65536"/>
                <a:gd name="T7" fmla="*/ 0 60000 65536"/>
                <a:gd name="T8" fmla="*/ 0 60000 65536"/>
                <a:gd name="T9" fmla="*/ 0 w 123"/>
                <a:gd name="T10" fmla="*/ 0 h 139"/>
                <a:gd name="T11" fmla="*/ 123 w 123"/>
                <a:gd name="T12" fmla="*/ 139 h 139"/>
              </a:gdLst>
              <a:ahLst/>
              <a:cxnLst>
                <a:cxn ang="T6">
                  <a:pos x="T0" y="T1"/>
                </a:cxn>
                <a:cxn ang="T7">
                  <a:pos x="T2" y="T3"/>
                </a:cxn>
                <a:cxn ang="T8">
                  <a:pos x="T4" y="T5"/>
                </a:cxn>
              </a:cxnLst>
              <a:rect l="T9" t="T10" r="T11" b="T12"/>
              <a:pathLst>
                <a:path w="123" h="139">
                  <a:moveTo>
                    <a:pt x="0" y="139"/>
                  </a:moveTo>
                  <a:lnTo>
                    <a:pt x="58" y="74"/>
                  </a:lnTo>
                  <a:lnTo>
                    <a:pt x="123" y="0"/>
                  </a:lnTo>
                </a:path>
              </a:pathLst>
            </a:custGeom>
            <a:noFill/>
            <a:ln w="12700">
              <a:solidFill>
                <a:srgbClr val="000080"/>
              </a:solidFill>
              <a:round/>
              <a:headEnd/>
              <a:tailEnd/>
            </a:ln>
          </p:spPr>
          <p:txBody>
            <a:bodyPr/>
            <a:lstStyle/>
            <a:p>
              <a:endParaRPr lang="it-IT"/>
            </a:p>
          </p:txBody>
        </p:sp>
        <p:sp>
          <p:nvSpPr>
            <p:cNvPr id="5201" name="Freeform 198"/>
            <p:cNvSpPr>
              <a:spLocks/>
            </p:cNvSpPr>
            <p:nvPr/>
          </p:nvSpPr>
          <p:spPr bwMode="auto">
            <a:xfrm>
              <a:off x="5382" y="1552"/>
              <a:ext cx="132" cy="148"/>
            </a:xfrm>
            <a:custGeom>
              <a:avLst/>
              <a:gdLst>
                <a:gd name="T0" fmla="*/ 0 w 132"/>
                <a:gd name="T1" fmla="*/ 148 h 148"/>
                <a:gd name="T2" fmla="*/ 66 w 132"/>
                <a:gd name="T3" fmla="*/ 74 h 148"/>
                <a:gd name="T4" fmla="*/ 99 w 132"/>
                <a:gd name="T5" fmla="*/ 33 h 148"/>
                <a:gd name="T6" fmla="*/ 132 w 132"/>
                <a:gd name="T7" fmla="*/ 0 h 148"/>
                <a:gd name="T8" fmla="*/ 0 60000 65536"/>
                <a:gd name="T9" fmla="*/ 0 60000 65536"/>
                <a:gd name="T10" fmla="*/ 0 60000 65536"/>
                <a:gd name="T11" fmla="*/ 0 60000 65536"/>
                <a:gd name="T12" fmla="*/ 0 w 132"/>
                <a:gd name="T13" fmla="*/ 0 h 148"/>
                <a:gd name="T14" fmla="*/ 132 w 132"/>
                <a:gd name="T15" fmla="*/ 148 h 148"/>
              </a:gdLst>
              <a:ahLst/>
              <a:cxnLst>
                <a:cxn ang="T8">
                  <a:pos x="T0" y="T1"/>
                </a:cxn>
                <a:cxn ang="T9">
                  <a:pos x="T2" y="T3"/>
                </a:cxn>
                <a:cxn ang="T10">
                  <a:pos x="T4" y="T5"/>
                </a:cxn>
                <a:cxn ang="T11">
                  <a:pos x="T6" y="T7"/>
                </a:cxn>
              </a:cxnLst>
              <a:rect l="T12" t="T13" r="T14" b="T15"/>
              <a:pathLst>
                <a:path w="132" h="148">
                  <a:moveTo>
                    <a:pt x="0" y="148"/>
                  </a:moveTo>
                  <a:lnTo>
                    <a:pt x="66" y="74"/>
                  </a:lnTo>
                  <a:lnTo>
                    <a:pt x="99" y="33"/>
                  </a:lnTo>
                  <a:lnTo>
                    <a:pt x="132" y="0"/>
                  </a:lnTo>
                </a:path>
              </a:pathLst>
            </a:custGeom>
            <a:noFill/>
            <a:ln w="12700">
              <a:solidFill>
                <a:srgbClr val="000080"/>
              </a:solidFill>
              <a:round/>
              <a:headEnd/>
              <a:tailEnd/>
            </a:ln>
          </p:spPr>
          <p:txBody>
            <a:bodyPr/>
            <a:lstStyle/>
            <a:p>
              <a:endParaRPr lang="it-IT"/>
            </a:p>
          </p:txBody>
        </p:sp>
        <p:sp>
          <p:nvSpPr>
            <p:cNvPr id="5202" name="Freeform 199"/>
            <p:cNvSpPr>
              <a:spLocks/>
            </p:cNvSpPr>
            <p:nvPr/>
          </p:nvSpPr>
          <p:spPr bwMode="auto">
            <a:xfrm>
              <a:off x="5514" y="1454"/>
              <a:ext cx="123" cy="98"/>
            </a:xfrm>
            <a:custGeom>
              <a:avLst/>
              <a:gdLst>
                <a:gd name="T0" fmla="*/ 0 w 123"/>
                <a:gd name="T1" fmla="*/ 98 h 98"/>
                <a:gd name="T2" fmla="*/ 65 w 123"/>
                <a:gd name="T3" fmla="*/ 49 h 98"/>
                <a:gd name="T4" fmla="*/ 123 w 123"/>
                <a:gd name="T5" fmla="*/ 0 h 98"/>
                <a:gd name="T6" fmla="*/ 0 60000 65536"/>
                <a:gd name="T7" fmla="*/ 0 60000 65536"/>
                <a:gd name="T8" fmla="*/ 0 60000 65536"/>
                <a:gd name="T9" fmla="*/ 0 w 123"/>
                <a:gd name="T10" fmla="*/ 0 h 98"/>
                <a:gd name="T11" fmla="*/ 123 w 123"/>
                <a:gd name="T12" fmla="*/ 98 h 98"/>
              </a:gdLst>
              <a:ahLst/>
              <a:cxnLst>
                <a:cxn ang="T6">
                  <a:pos x="T0" y="T1"/>
                </a:cxn>
                <a:cxn ang="T7">
                  <a:pos x="T2" y="T3"/>
                </a:cxn>
                <a:cxn ang="T8">
                  <a:pos x="T4" y="T5"/>
                </a:cxn>
              </a:cxnLst>
              <a:rect l="T9" t="T10" r="T11" b="T12"/>
              <a:pathLst>
                <a:path w="123" h="98">
                  <a:moveTo>
                    <a:pt x="0" y="98"/>
                  </a:moveTo>
                  <a:lnTo>
                    <a:pt x="65" y="49"/>
                  </a:lnTo>
                  <a:lnTo>
                    <a:pt x="123" y="0"/>
                  </a:lnTo>
                </a:path>
              </a:pathLst>
            </a:custGeom>
            <a:noFill/>
            <a:ln w="12700">
              <a:solidFill>
                <a:srgbClr val="000080"/>
              </a:solidFill>
              <a:round/>
              <a:headEnd/>
              <a:tailEnd/>
            </a:ln>
          </p:spPr>
          <p:txBody>
            <a:bodyPr/>
            <a:lstStyle/>
            <a:p>
              <a:endParaRPr lang="it-IT"/>
            </a:p>
          </p:txBody>
        </p:sp>
        <p:sp>
          <p:nvSpPr>
            <p:cNvPr id="5203" name="Freeform 200"/>
            <p:cNvSpPr>
              <a:spLocks/>
            </p:cNvSpPr>
            <p:nvPr/>
          </p:nvSpPr>
          <p:spPr bwMode="auto">
            <a:xfrm>
              <a:off x="722" y="2939"/>
              <a:ext cx="49" cy="49"/>
            </a:xfrm>
            <a:custGeom>
              <a:avLst/>
              <a:gdLst>
                <a:gd name="T0" fmla="*/ 25 w 49"/>
                <a:gd name="T1" fmla="*/ 0 h 49"/>
                <a:gd name="T2" fmla="*/ 49 w 49"/>
                <a:gd name="T3" fmla="*/ 24 h 49"/>
                <a:gd name="T4" fmla="*/ 25 w 49"/>
                <a:gd name="T5" fmla="*/ 49 h 49"/>
                <a:gd name="T6" fmla="*/ 0 w 49"/>
                <a:gd name="T7" fmla="*/ 24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04" name="Freeform 201"/>
            <p:cNvSpPr>
              <a:spLocks/>
            </p:cNvSpPr>
            <p:nvPr/>
          </p:nvSpPr>
          <p:spPr bwMode="auto">
            <a:xfrm>
              <a:off x="853" y="2939"/>
              <a:ext cx="50" cy="49"/>
            </a:xfrm>
            <a:custGeom>
              <a:avLst/>
              <a:gdLst>
                <a:gd name="T0" fmla="*/ 25 w 50"/>
                <a:gd name="T1" fmla="*/ 0 h 49"/>
                <a:gd name="T2" fmla="*/ 50 w 50"/>
                <a:gd name="T3" fmla="*/ 24 h 49"/>
                <a:gd name="T4" fmla="*/ 25 w 50"/>
                <a:gd name="T5" fmla="*/ 49 h 49"/>
                <a:gd name="T6" fmla="*/ 0 w 50"/>
                <a:gd name="T7" fmla="*/ 24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05" name="Freeform 202"/>
            <p:cNvSpPr>
              <a:spLocks/>
            </p:cNvSpPr>
            <p:nvPr/>
          </p:nvSpPr>
          <p:spPr bwMode="auto">
            <a:xfrm>
              <a:off x="976" y="2939"/>
              <a:ext cx="50" cy="49"/>
            </a:xfrm>
            <a:custGeom>
              <a:avLst/>
              <a:gdLst>
                <a:gd name="T0" fmla="*/ 25 w 50"/>
                <a:gd name="T1" fmla="*/ 0 h 49"/>
                <a:gd name="T2" fmla="*/ 50 w 50"/>
                <a:gd name="T3" fmla="*/ 24 h 49"/>
                <a:gd name="T4" fmla="*/ 25 w 50"/>
                <a:gd name="T5" fmla="*/ 49 h 49"/>
                <a:gd name="T6" fmla="*/ 0 w 50"/>
                <a:gd name="T7" fmla="*/ 24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06" name="Freeform 203"/>
            <p:cNvSpPr>
              <a:spLocks/>
            </p:cNvSpPr>
            <p:nvPr/>
          </p:nvSpPr>
          <p:spPr bwMode="auto">
            <a:xfrm>
              <a:off x="1099" y="2939"/>
              <a:ext cx="50" cy="49"/>
            </a:xfrm>
            <a:custGeom>
              <a:avLst/>
              <a:gdLst>
                <a:gd name="T0" fmla="*/ 25 w 50"/>
                <a:gd name="T1" fmla="*/ 0 h 49"/>
                <a:gd name="T2" fmla="*/ 50 w 50"/>
                <a:gd name="T3" fmla="*/ 24 h 49"/>
                <a:gd name="T4" fmla="*/ 25 w 50"/>
                <a:gd name="T5" fmla="*/ 49 h 49"/>
                <a:gd name="T6" fmla="*/ 0 w 50"/>
                <a:gd name="T7" fmla="*/ 24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07" name="Freeform 204"/>
            <p:cNvSpPr>
              <a:spLocks/>
            </p:cNvSpPr>
            <p:nvPr/>
          </p:nvSpPr>
          <p:spPr bwMode="auto">
            <a:xfrm>
              <a:off x="1223" y="2939"/>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08" name="Freeform 205"/>
            <p:cNvSpPr>
              <a:spLocks/>
            </p:cNvSpPr>
            <p:nvPr/>
          </p:nvSpPr>
          <p:spPr bwMode="auto">
            <a:xfrm>
              <a:off x="1354" y="2931"/>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09" name="Freeform 206"/>
            <p:cNvSpPr>
              <a:spLocks/>
            </p:cNvSpPr>
            <p:nvPr/>
          </p:nvSpPr>
          <p:spPr bwMode="auto">
            <a:xfrm>
              <a:off x="1477" y="2931"/>
              <a:ext cx="49" cy="49"/>
            </a:xfrm>
            <a:custGeom>
              <a:avLst/>
              <a:gdLst>
                <a:gd name="T0" fmla="*/ 25 w 49"/>
                <a:gd name="T1" fmla="*/ 0 h 49"/>
                <a:gd name="T2" fmla="*/ 49 w 49"/>
                <a:gd name="T3" fmla="*/ 24 h 49"/>
                <a:gd name="T4" fmla="*/ 25 w 49"/>
                <a:gd name="T5" fmla="*/ 49 h 49"/>
                <a:gd name="T6" fmla="*/ 0 w 49"/>
                <a:gd name="T7" fmla="*/ 24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10" name="Freeform 207"/>
            <p:cNvSpPr>
              <a:spLocks/>
            </p:cNvSpPr>
            <p:nvPr/>
          </p:nvSpPr>
          <p:spPr bwMode="auto">
            <a:xfrm>
              <a:off x="1600" y="2931"/>
              <a:ext cx="49" cy="49"/>
            </a:xfrm>
            <a:custGeom>
              <a:avLst/>
              <a:gdLst>
                <a:gd name="T0" fmla="*/ 25 w 49"/>
                <a:gd name="T1" fmla="*/ 0 h 49"/>
                <a:gd name="T2" fmla="*/ 49 w 49"/>
                <a:gd name="T3" fmla="*/ 24 h 49"/>
                <a:gd name="T4" fmla="*/ 25 w 49"/>
                <a:gd name="T5" fmla="*/ 49 h 49"/>
                <a:gd name="T6" fmla="*/ 0 w 49"/>
                <a:gd name="T7" fmla="*/ 24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11" name="Freeform 208"/>
            <p:cNvSpPr>
              <a:spLocks/>
            </p:cNvSpPr>
            <p:nvPr/>
          </p:nvSpPr>
          <p:spPr bwMode="auto">
            <a:xfrm>
              <a:off x="1723" y="2922"/>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2" name="Freeform 209"/>
            <p:cNvSpPr>
              <a:spLocks/>
            </p:cNvSpPr>
            <p:nvPr/>
          </p:nvSpPr>
          <p:spPr bwMode="auto">
            <a:xfrm>
              <a:off x="1854" y="2914"/>
              <a:ext cx="50" cy="49"/>
            </a:xfrm>
            <a:custGeom>
              <a:avLst/>
              <a:gdLst>
                <a:gd name="T0" fmla="*/ 25 w 50"/>
                <a:gd name="T1" fmla="*/ 0 h 49"/>
                <a:gd name="T2" fmla="*/ 50 w 50"/>
                <a:gd name="T3" fmla="*/ 25 h 49"/>
                <a:gd name="T4" fmla="*/ 25 w 50"/>
                <a:gd name="T5" fmla="*/ 49 h 49"/>
                <a:gd name="T6" fmla="*/ 0 w 50"/>
                <a:gd name="T7" fmla="*/ 25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3" name="Freeform 210"/>
            <p:cNvSpPr>
              <a:spLocks/>
            </p:cNvSpPr>
            <p:nvPr/>
          </p:nvSpPr>
          <p:spPr bwMode="auto">
            <a:xfrm>
              <a:off x="1977" y="2906"/>
              <a:ext cx="50" cy="49"/>
            </a:xfrm>
            <a:custGeom>
              <a:avLst/>
              <a:gdLst>
                <a:gd name="T0" fmla="*/ 25 w 50"/>
                <a:gd name="T1" fmla="*/ 0 h 49"/>
                <a:gd name="T2" fmla="*/ 50 w 50"/>
                <a:gd name="T3" fmla="*/ 25 h 49"/>
                <a:gd name="T4" fmla="*/ 25 w 50"/>
                <a:gd name="T5" fmla="*/ 49 h 49"/>
                <a:gd name="T6" fmla="*/ 0 w 50"/>
                <a:gd name="T7" fmla="*/ 25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4" name="Freeform 211"/>
            <p:cNvSpPr>
              <a:spLocks/>
            </p:cNvSpPr>
            <p:nvPr/>
          </p:nvSpPr>
          <p:spPr bwMode="auto">
            <a:xfrm>
              <a:off x="2100" y="2906"/>
              <a:ext cx="50" cy="49"/>
            </a:xfrm>
            <a:custGeom>
              <a:avLst/>
              <a:gdLst>
                <a:gd name="T0" fmla="*/ 25 w 50"/>
                <a:gd name="T1" fmla="*/ 0 h 49"/>
                <a:gd name="T2" fmla="*/ 50 w 50"/>
                <a:gd name="T3" fmla="*/ 25 h 49"/>
                <a:gd name="T4" fmla="*/ 25 w 50"/>
                <a:gd name="T5" fmla="*/ 49 h 49"/>
                <a:gd name="T6" fmla="*/ 0 w 50"/>
                <a:gd name="T7" fmla="*/ 25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5" name="Freeform 212"/>
            <p:cNvSpPr>
              <a:spLocks/>
            </p:cNvSpPr>
            <p:nvPr/>
          </p:nvSpPr>
          <p:spPr bwMode="auto">
            <a:xfrm>
              <a:off x="2232" y="2898"/>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16" name="Freeform 213"/>
            <p:cNvSpPr>
              <a:spLocks/>
            </p:cNvSpPr>
            <p:nvPr/>
          </p:nvSpPr>
          <p:spPr bwMode="auto">
            <a:xfrm>
              <a:off x="2355" y="2890"/>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17" name="Freeform 214"/>
            <p:cNvSpPr>
              <a:spLocks/>
            </p:cNvSpPr>
            <p:nvPr/>
          </p:nvSpPr>
          <p:spPr bwMode="auto">
            <a:xfrm>
              <a:off x="2478" y="2881"/>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8" name="Freeform 215"/>
            <p:cNvSpPr>
              <a:spLocks/>
            </p:cNvSpPr>
            <p:nvPr/>
          </p:nvSpPr>
          <p:spPr bwMode="auto">
            <a:xfrm>
              <a:off x="2601" y="2873"/>
              <a:ext cx="49" cy="49"/>
            </a:xfrm>
            <a:custGeom>
              <a:avLst/>
              <a:gdLst>
                <a:gd name="T0" fmla="*/ 25 w 49"/>
                <a:gd name="T1" fmla="*/ 0 h 49"/>
                <a:gd name="T2" fmla="*/ 49 w 49"/>
                <a:gd name="T3" fmla="*/ 25 h 49"/>
                <a:gd name="T4" fmla="*/ 25 w 49"/>
                <a:gd name="T5" fmla="*/ 49 h 49"/>
                <a:gd name="T6" fmla="*/ 0 w 49"/>
                <a:gd name="T7" fmla="*/ 25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19" name="Freeform 216"/>
            <p:cNvSpPr>
              <a:spLocks/>
            </p:cNvSpPr>
            <p:nvPr/>
          </p:nvSpPr>
          <p:spPr bwMode="auto">
            <a:xfrm>
              <a:off x="2732" y="2857"/>
              <a:ext cx="49" cy="49"/>
            </a:xfrm>
            <a:custGeom>
              <a:avLst/>
              <a:gdLst>
                <a:gd name="T0" fmla="*/ 25 w 49"/>
                <a:gd name="T1" fmla="*/ 0 h 49"/>
                <a:gd name="T2" fmla="*/ 49 w 49"/>
                <a:gd name="T3" fmla="*/ 24 h 49"/>
                <a:gd name="T4" fmla="*/ 25 w 49"/>
                <a:gd name="T5" fmla="*/ 49 h 49"/>
                <a:gd name="T6" fmla="*/ 0 w 49"/>
                <a:gd name="T7" fmla="*/ 24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20" name="Freeform 217"/>
            <p:cNvSpPr>
              <a:spLocks/>
            </p:cNvSpPr>
            <p:nvPr/>
          </p:nvSpPr>
          <p:spPr bwMode="auto">
            <a:xfrm>
              <a:off x="2855" y="2849"/>
              <a:ext cx="50" cy="49"/>
            </a:xfrm>
            <a:custGeom>
              <a:avLst/>
              <a:gdLst>
                <a:gd name="T0" fmla="*/ 25 w 50"/>
                <a:gd name="T1" fmla="*/ 0 h 49"/>
                <a:gd name="T2" fmla="*/ 50 w 50"/>
                <a:gd name="T3" fmla="*/ 24 h 49"/>
                <a:gd name="T4" fmla="*/ 25 w 50"/>
                <a:gd name="T5" fmla="*/ 49 h 49"/>
                <a:gd name="T6" fmla="*/ 0 w 50"/>
                <a:gd name="T7" fmla="*/ 24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21" name="Freeform 218"/>
            <p:cNvSpPr>
              <a:spLocks/>
            </p:cNvSpPr>
            <p:nvPr/>
          </p:nvSpPr>
          <p:spPr bwMode="auto">
            <a:xfrm>
              <a:off x="2978" y="2824"/>
              <a:ext cx="50" cy="49"/>
            </a:xfrm>
            <a:custGeom>
              <a:avLst/>
              <a:gdLst>
                <a:gd name="T0" fmla="*/ 25 w 50"/>
                <a:gd name="T1" fmla="*/ 0 h 49"/>
                <a:gd name="T2" fmla="*/ 50 w 50"/>
                <a:gd name="T3" fmla="*/ 25 h 49"/>
                <a:gd name="T4" fmla="*/ 25 w 50"/>
                <a:gd name="T5" fmla="*/ 49 h 49"/>
                <a:gd name="T6" fmla="*/ 0 w 50"/>
                <a:gd name="T7" fmla="*/ 25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22" name="Freeform 219"/>
            <p:cNvSpPr>
              <a:spLocks/>
            </p:cNvSpPr>
            <p:nvPr/>
          </p:nvSpPr>
          <p:spPr bwMode="auto">
            <a:xfrm>
              <a:off x="3110" y="2808"/>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23" name="Freeform 220"/>
            <p:cNvSpPr>
              <a:spLocks/>
            </p:cNvSpPr>
            <p:nvPr/>
          </p:nvSpPr>
          <p:spPr bwMode="auto">
            <a:xfrm>
              <a:off x="3233" y="2783"/>
              <a:ext cx="49" cy="49"/>
            </a:xfrm>
            <a:custGeom>
              <a:avLst/>
              <a:gdLst>
                <a:gd name="T0" fmla="*/ 24 w 49"/>
                <a:gd name="T1" fmla="*/ 0 h 49"/>
                <a:gd name="T2" fmla="*/ 49 w 49"/>
                <a:gd name="T3" fmla="*/ 25 h 49"/>
                <a:gd name="T4" fmla="*/ 24 w 49"/>
                <a:gd name="T5" fmla="*/ 49 h 49"/>
                <a:gd name="T6" fmla="*/ 0 w 49"/>
                <a:gd name="T7" fmla="*/ 25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5"/>
                  </a:lnTo>
                  <a:lnTo>
                    <a:pt x="24" y="49"/>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24" name="Freeform 221"/>
            <p:cNvSpPr>
              <a:spLocks/>
            </p:cNvSpPr>
            <p:nvPr/>
          </p:nvSpPr>
          <p:spPr bwMode="auto">
            <a:xfrm>
              <a:off x="3356" y="2750"/>
              <a:ext cx="49" cy="49"/>
            </a:xfrm>
            <a:custGeom>
              <a:avLst/>
              <a:gdLst>
                <a:gd name="T0" fmla="*/ 24 w 49"/>
                <a:gd name="T1" fmla="*/ 0 h 49"/>
                <a:gd name="T2" fmla="*/ 49 w 49"/>
                <a:gd name="T3" fmla="*/ 25 h 49"/>
                <a:gd name="T4" fmla="*/ 24 w 49"/>
                <a:gd name="T5" fmla="*/ 49 h 49"/>
                <a:gd name="T6" fmla="*/ 0 w 49"/>
                <a:gd name="T7" fmla="*/ 25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5"/>
                  </a:lnTo>
                  <a:lnTo>
                    <a:pt x="24" y="49"/>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25" name="Freeform 222"/>
            <p:cNvSpPr>
              <a:spLocks/>
            </p:cNvSpPr>
            <p:nvPr/>
          </p:nvSpPr>
          <p:spPr bwMode="auto">
            <a:xfrm>
              <a:off x="3479" y="2717"/>
              <a:ext cx="49" cy="49"/>
            </a:xfrm>
            <a:custGeom>
              <a:avLst/>
              <a:gdLst>
                <a:gd name="T0" fmla="*/ 25 w 49"/>
                <a:gd name="T1" fmla="*/ 0 h 49"/>
                <a:gd name="T2" fmla="*/ 49 w 49"/>
                <a:gd name="T3" fmla="*/ 25 h 49"/>
                <a:gd name="T4" fmla="*/ 25 w 49"/>
                <a:gd name="T5" fmla="*/ 49 h 49"/>
                <a:gd name="T6" fmla="*/ 0 w 49"/>
                <a:gd name="T7" fmla="*/ 25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26" name="Freeform 223"/>
            <p:cNvSpPr>
              <a:spLocks/>
            </p:cNvSpPr>
            <p:nvPr/>
          </p:nvSpPr>
          <p:spPr bwMode="auto">
            <a:xfrm>
              <a:off x="3610" y="2684"/>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27" name="Freeform 224"/>
            <p:cNvSpPr>
              <a:spLocks/>
            </p:cNvSpPr>
            <p:nvPr/>
          </p:nvSpPr>
          <p:spPr bwMode="auto">
            <a:xfrm>
              <a:off x="3733" y="2643"/>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28" name="Freeform 225"/>
            <p:cNvSpPr>
              <a:spLocks/>
            </p:cNvSpPr>
            <p:nvPr/>
          </p:nvSpPr>
          <p:spPr bwMode="auto">
            <a:xfrm>
              <a:off x="3856" y="2602"/>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5" y="0"/>
                  </a:moveTo>
                  <a:lnTo>
                    <a:pt x="50"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29" name="Freeform 226"/>
            <p:cNvSpPr>
              <a:spLocks/>
            </p:cNvSpPr>
            <p:nvPr/>
          </p:nvSpPr>
          <p:spPr bwMode="auto">
            <a:xfrm>
              <a:off x="3979" y="2570"/>
              <a:ext cx="50" cy="49"/>
            </a:xfrm>
            <a:custGeom>
              <a:avLst/>
              <a:gdLst>
                <a:gd name="T0" fmla="*/ 25 w 50"/>
                <a:gd name="T1" fmla="*/ 0 h 49"/>
                <a:gd name="T2" fmla="*/ 50 w 50"/>
                <a:gd name="T3" fmla="*/ 24 h 49"/>
                <a:gd name="T4" fmla="*/ 25 w 50"/>
                <a:gd name="T5" fmla="*/ 49 h 49"/>
                <a:gd name="T6" fmla="*/ 0 w 50"/>
                <a:gd name="T7" fmla="*/ 24 h 49"/>
                <a:gd name="T8" fmla="*/ 25 w 50"/>
                <a:gd name="T9" fmla="*/ 0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25" y="0"/>
                  </a:moveTo>
                  <a:lnTo>
                    <a:pt x="50"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30" name="Freeform 227"/>
            <p:cNvSpPr>
              <a:spLocks/>
            </p:cNvSpPr>
            <p:nvPr/>
          </p:nvSpPr>
          <p:spPr bwMode="auto">
            <a:xfrm>
              <a:off x="4111" y="2529"/>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31" name="Freeform 228"/>
            <p:cNvSpPr>
              <a:spLocks/>
            </p:cNvSpPr>
            <p:nvPr/>
          </p:nvSpPr>
          <p:spPr bwMode="auto">
            <a:xfrm>
              <a:off x="4234" y="2488"/>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32" name="Freeform 229"/>
            <p:cNvSpPr>
              <a:spLocks/>
            </p:cNvSpPr>
            <p:nvPr/>
          </p:nvSpPr>
          <p:spPr bwMode="auto">
            <a:xfrm>
              <a:off x="4357" y="2430"/>
              <a:ext cx="49" cy="49"/>
            </a:xfrm>
            <a:custGeom>
              <a:avLst/>
              <a:gdLst>
                <a:gd name="T0" fmla="*/ 24 w 49"/>
                <a:gd name="T1" fmla="*/ 0 h 49"/>
                <a:gd name="T2" fmla="*/ 49 w 49"/>
                <a:gd name="T3" fmla="*/ 25 h 49"/>
                <a:gd name="T4" fmla="*/ 24 w 49"/>
                <a:gd name="T5" fmla="*/ 49 h 49"/>
                <a:gd name="T6" fmla="*/ 0 w 49"/>
                <a:gd name="T7" fmla="*/ 25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5"/>
                  </a:lnTo>
                  <a:lnTo>
                    <a:pt x="24" y="49"/>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33" name="Freeform 230"/>
            <p:cNvSpPr>
              <a:spLocks/>
            </p:cNvSpPr>
            <p:nvPr/>
          </p:nvSpPr>
          <p:spPr bwMode="auto">
            <a:xfrm>
              <a:off x="4488" y="2381"/>
              <a:ext cx="49" cy="49"/>
            </a:xfrm>
            <a:custGeom>
              <a:avLst/>
              <a:gdLst>
                <a:gd name="T0" fmla="*/ 25 w 49"/>
                <a:gd name="T1" fmla="*/ 0 h 49"/>
                <a:gd name="T2" fmla="*/ 49 w 49"/>
                <a:gd name="T3" fmla="*/ 25 h 49"/>
                <a:gd name="T4" fmla="*/ 25 w 49"/>
                <a:gd name="T5" fmla="*/ 49 h 49"/>
                <a:gd name="T6" fmla="*/ 0 w 49"/>
                <a:gd name="T7" fmla="*/ 25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34" name="Freeform 231"/>
            <p:cNvSpPr>
              <a:spLocks/>
            </p:cNvSpPr>
            <p:nvPr/>
          </p:nvSpPr>
          <p:spPr bwMode="auto">
            <a:xfrm>
              <a:off x="4611" y="2307"/>
              <a:ext cx="49" cy="49"/>
            </a:xfrm>
            <a:custGeom>
              <a:avLst/>
              <a:gdLst>
                <a:gd name="T0" fmla="*/ 25 w 49"/>
                <a:gd name="T1" fmla="*/ 0 h 49"/>
                <a:gd name="T2" fmla="*/ 49 w 49"/>
                <a:gd name="T3" fmla="*/ 25 h 49"/>
                <a:gd name="T4" fmla="*/ 25 w 49"/>
                <a:gd name="T5" fmla="*/ 49 h 49"/>
                <a:gd name="T6" fmla="*/ 0 w 49"/>
                <a:gd name="T7" fmla="*/ 25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5"/>
                  </a:lnTo>
                  <a:lnTo>
                    <a:pt x="25" y="49"/>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35" name="Freeform 232"/>
            <p:cNvSpPr>
              <a:spLocks/>
            </p:cNvSpPr>
            <p:nvPr/>
          </p:nvSpPr>
          <p:spPr bwMode="auto">
            <a:xfrm>
              <a:off x="4734" y="2241"/>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36" name="Freeform 233"/>
            <p:cNvSpPr>
              <a:spLocks/>
            </p:cNvSpPr>
            <p:nvPr/>
          </p:nvSpPr>
          <p:spPr bwMode="auto">
            <a:xfrm>
              <a:off x="4857" y="2118"/>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25" y="0"/>
                  </a:moveTo>
                  <a:lnTo>
                    <a:pt x="50"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37" name="Freeform 234"/>
            <p:cNvSpPr>
              <a:spLocks/>
            </p:cNvSpPr>
            <p:nvPr/>
          </p:nvSpPr>
          <p:spPr bwMode="auto">
            <a:xfrm>
              <a:off x="4989" y="2020"/>
              <a:ext cx="49" cy="49"/>
            </a:xfrm>
            <a:custGeom>
              <a:avLst/>
              <a:gdLst>
                <a:gd name="T0" fmla="*/ 24 w 49"/>
                <a:gd name="T1" fmla="*/ 0 h 49"/>
                <a:gd name="T2" fmla="*/ 49 w 49"/>
                <a:gd name="T3" fmla="*/ 25 h 49"/>
                <a:gd name="T4" fmla="*/ 24 w 49"/>
                <a:gd name="T5" fmla="*/ 49 h 49"/>
                <a:gd name="T6" fmla="*/ 0 w 49"/>
                <a:gd name="T7" fmla="*/ 25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5"/>
                  </a:lnTo>
                  <a:lnTo>
                    <a:pt x="24" y="49"/>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38" name="Freeform 235"/>
            <p:cNvSpPr>
              <a:spLocks/>
            </p:cNvSpPr>
            <p:nvPr/>
          </p:nvSpPr>
          <p:spPr bwMode="auto">
            <a:xfrm>
              <a:off x="5112" y="1913"/>
              <a:ext cx="49" cy="50"/>
            </a:xfrm>
            <a:custGeom>
              <a:avLst/>
              <a:gdLst>
                <a:gd name="T0" fmla="*/ 24 w 49"/>
                <a:gd name="T1" fmla="*/ 0 h 50"/>
                <a:gd name="T2" fmla="*/ 49 w 49"/>
                <a:gd name="T3" fmla="*/ 25 h 50"/>
                <a:gd name="T4" fmla="*/ 24 w 49"/>
                <a:gd name="T5" fmla="*/ 50 h 50"/>
                <a:gd name="T6" fmla="*/ 0 w 49"/>
                <a:gd name="T7" fmla="*/ 25 h 50"/>
                <a:gd name="T8" fmla="*/ 24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4" y="0"/>
                  </a:moveTo>
                  <a:lnTo>
                    <a:pt x="49" y="25"/>
                  </a:lnTo>
                  <a:lnTo>
                    <a:pt x="24" y="50"/>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39" name="Freeform 236"/>
            <p:cNvSpPr>
              <a:spLocks/>
            </p:cNvSpPr>
            <p:nvPr/>
          </p:nvSpPr>
          <p:spPr bwMode="auto">
            <a:xfrm>
              <a:off x="5235" y="1815"/>
              <a:ext cx="49" cy="49"/>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4" y="0"/>
                  </a:moveTo>
                  <a:lnTo>
                    <a:pt x="49" y="24"/>
                  </a:lnTo>
                  <a:lnTo>
                    <a:pt x="24" y="49"/>
                  </a:lnTo>
                  <a:lnTo>
                    <a:pt x="0" y="24"/>
                  </a:lnTo>
                  <a:lnTo>
                    <a:pt x="24" y="0"/>
                  </a:lnTo>
                  <a:close/>
                </a:path>
              </a:pathLst>
            </a:custGeom>
            <a:solidFill>
              <a:srgbClr val="000080"/>
            </a:solidFill>
            <a:ln w="12700">
              <a:solidFill>
                <a:srgbClr val="000080"/>
              </a:solidFill>
              <a:round/>
              <a:headEnd/>
              <a:tailEnd/>
            </a:ln>
          </p:spPr>
          <p:txBody>
            <a:bodyPr/>
            <a:lstStyle/>
            <a:p>
              <a:endParaRPr lang="it-IT"/>
            </a:p>
          </p:txBody>
        </p:sp>
        <p:sp>
          <p:nvSpPr>
            <p:cNvPr id="5240" name="Freeform 237"/>
            <p:cNvSpPr>
              <a:spLocks/>
            </p:cNvSpPr>
            <p:nvPr/>
          </p:nvSpPr>
          <p:spPr bwMode="auto">
            <a:xfrm>
              <a:off x="5358" y="1675"/>
              <a:ext cx="49" cy="50"/>
            </a:xfrm>
            <a:custGeom>
              <a:avLst/>
              <a:gdLst>
                <a:gd name="T0" fmla="*/ 24 w 49"/>
                <a:gd name="T1" fmla="*/ 0 h 50"/>
                <a:gd name="T2" fmla="*/ 49 w 49"/>
                <a:gd name="T3" fmla="*/ 25 h 50"/>
                <a:gd name="T4" fmla="*/ 24 w 49"/>
                <a:gd name="T5" fmla="*/ 50 h 50"/>
                <a:gd name="T6" fmla="*/ 0 w 49"/>
                <a:gd name="T7" fmla="*/ 25 h 50"/>
                <a:gd name="T8" fmla="*/ 24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4" y="0"/>
                  </a:moveTo>
                  <a:lnTo>
                    <a:pt x="49" y="25"/>
                  </a:lnTo>
                  <a:lnTo>
                    <a:pt x="24" y="50"/>
                  </a:lnTo>
                  <a:lnTo>
                    <a:pt x="0" y="25"/>
                  </a:lnTo>
                  <a:lnTo>
                    <a:pt x="24" y="0"/>
                  </a:lnTo>
                  <a:close/>
                </a:path>
              </a:pathLst>
            </a:custGeom>
            <a:solidFill>
              <a:srgbClr val="000080"/>
            </a:solidFill>
            <a:ln w="12700">
              <a:solidFill>
                <a:srgbClr val="000080"/>
              </a:solidFill>
              <a:round/>
              <a:headEnd/>
              <a:tailEnd/>
            </a:ln>
          </p:spPr>
          <p:txBody>
            <a:bodyPr/>
            <a:lstStyle/>
            <a:p>
              <a:endParaRPr lang="it-IT"/>
            </a:p>
          </p:txBody>
        </p:sp>
        <p:sp>
          <p:nvSpPr>
            <p:cNvPr id="5241" name="Freeform 238"/>
            <p:cNvSpPr>
              <a:spLocks/>
            </p:cNvSpPr>
            <p:nvPr/>
          </p:nvSpPr>
          <p:spPr bwMode="auto">
            <a:xfrm>
              <a:off x="5489" y="1528"/>
              <a:ext cx="49" cy="49"/>
            </a:xfrm>
            <a:custGeom>
              <a:avLst/>
              <a:gdLst>
                <a:gd name="T0" fmla="*/ 25 w 49"/>
                <a:gd name="T1" fmla="*/ 0 h 49"/>
                <a:gd name="T2" fmla="*/ 49 w 49"/>
                <a:gd name="T3" fmla="*/ 24 h 49"/>
                <a:gd name="T4" fmla="*/ 25 w 49"/>
                <a:gd name="T5" fmla="*/ 49 h 49"/>
                <a:gd name="T6" fmla="*/ 0 w 49"/>
                <a:gd name="T7" fmla="*/ 24 h 49"/>
                <a:gd name="T8" fmla="*/ 25 w 49"/>
                <a:gd name="T9" fmla="*/ 0 h 49"/>
                <a:gd name="T10" fmla="*/ 0 60000 65536"/>
                <a:gd name="T11" fmla="*/ 0 60000 65536"/>
                <a:gd name="T12" fmla="*/ 0 60000 65536"/>
                <a:gd name="T13" fmla="*/ 0 60000 65536"/>
                <a:gd name="T14" fmla="*/ 0 60000 65536"/>
                <a:gd name="T15" fmla="*/ 0 w 49"/>
                <a:gd name="T16" fmla="*/ 0 h 49"/>
                <a:gd name="T17" fmla="*/ 49 w 49"/>
                <a:gd name="T18" fmla="*/ 49 h 49"/>
              </a:gdLst>
              <a:ahLst/>
              <a:cxnLst>
                <a:cxn ang="T10">
                  <a:pos x="T0" y="T1"/>
                </a:cxn>
                <a:cxn ang="T11">
                  <a:pos x="T2" y="T3"/>
                </a:cxn>
                <a:cxn ang="T12">
                  <a:pos x="T4" y="T5"/>
                </a:cxn>
                <a:cxn ang="T13">
                  <a:pos x="T6" y="T7"/>
                </a:cxn>
                <a:cxn ang="T14">
                  <a:pos x="T8" y="T9"/>
                </a:cxn>
              </a:cxnLst>
              <a:rect l="T15" t="T16" r="T17" b="T18"/>
              <a:pathLst>
                <a:path w="49" h="49">
                  <a:moveTo>
                    <a:pt x="25" y="0"/>
                  </a:moveTo>
                  <a:lnTo>
                    <a:pt x="49" y="24"/>
                  </a:lnTo>
                  <a:lnTo>
                    <a:pt x="25" y="49"/>
                  </a:lnTo>
                  <a:lnTo>
                    <a:pt x="0" y="24"/>
                  </a:lnTo>
                  <a:lnTo>
                    <a:pt x="25" y="0"/>
                  </a:lnTo>
                  <a:close/>
                </a:path>
              </a:pathLst>
            </a:custGeom>
            <a:solidFill>
              <a:srgbClr val="000080"/>
            </a:solidFill>
            <a:ln w="12700">
              <a:solidFill>
                <a:srgbClr val="000080"/>
              </a:solidFill>
              <a:round/>
              <a:headEnd/>
              <a:tailEnd/>
            </a:ln>
          </p:spPr>
          <p:txBody>
            <a:bodyPr/>
            <a:lstStyle/>
            <a:p>
              <a:endParaRPr lang="it-IT"/>
            </a:p>
          </p:txBody>
        </p:sp>
        <p:sp>
          <p:nvSpPr>
            <p:cNvPr id="5242" name="Freeform 239"/>
            <p:cNvSpPr>
              <a:spLocks/>
            </p:cNvSpPr>
            <p:nvPr/>
          </p:nvSpPr>
          <p:spPr bwMode="auto">
            <a:xfrm>
              <a:off x="5612" y="1429"/>
              <a:ext cx="49" cy="50"/>
            </a:xfrm>
            <a:custGeom>
              <a:avLst/>
              <a:gdLst>
                <a:gd name="T0" fmla="*/ 25 w 49"/>
                <a:gd name="T1" fmla="*/ 0 h 50"/>
                <a:gd name="T2" fmla="*/ 49 w 49"/>
                <a:gd name="T3" fmla="*/ 25 h 50"/>
                <a:gd name="T4" fmla="*/ 25 w 49"/>
                <a:gd name="T5" fmla="*/ 50 h 50"/>
                <a:gd name="T6" fmla="*/ 0 w 49"/>
                <a:gd name="T7" fmla="*/ 25 h 50"/>
                <a:gd name="T8" fmla="*/ 25 w 49"/>
                <a:gd name="T9" fmla="*/ 0 h 50"/>
                <a:gd name="T10" fmla="*/ 0 60000 65536"/>
                <a:gd name="T11" fmla="*/ 0 60000 65536"/>
                <a:gd name="T12" fmla="*/ 0 60000 65536"/>
                <a:gd name="T13" fmla="*/ 0 60000 65536"/>
                <a:gd name="T14" fmla="*/ 0 60000 65536"/>
                <a:gd name="T15" fmla="*/ 0 w 49"/>
                <a:gd name="T16" fmla="*/ 0 h 50"/>
                <a:gd name="T17" fmla="*/ 49 w 49"/>
                <a:gd name="T18" fmla="*/ 50 h 50"/>
              </a:gdLst>
              <a:ahLst/>
              <a:cxnLst>
                <a:cxn ang="T10">
                  <a:pos x="T0" y="T1"/>
                </a:cxn>
                <a:cxn ang="T11">
                  <a:pos x="T2" y="T3"/>
                </a:cxn>
                <a:cxn ang="T12">
                  <a:pos x="T4" y="T5"/>
                </a:cxn>
                <a:cxn ang="T13">
                  <a:pos x="T6" y="T7"/>
                </a:cxn>
                <a:cxn ang="T14">
                  <a:pos x="T8" y="T9"/>
                </a:cxn>
              </a:cxnLst>
              <a:rect l="T15" t="T16" r="T17" b="T18"/>
              <a:pathLst>
                <a:path w="49" h="50">
                  <a:moveTo>
                    <a:pt x="25" y="0"/>
                  </a:moveTo>
                  <a:lnTo>
                    <a:pt x="49" y="25"/>
                  </a:lnTo>
                  <a:lnTo>
                    <a:pt x="25" y="50"/>
                  </a:lnTo>
                  <a:lnTo>
                    <a:pt x="0" y="25"/>
                  </a:lnTo>
                  <a:lnTo>
                    <a:pt x="25" y="0"/>
                  </a:lnTo>
                  <a:close/>
                </a:path>
              </a:pathLst>
            </a:custGeom>
            <a:solidFill>
              <a:srgbClr val="000080"/>
            </a:solidFill>
            <a:ln w="12700">
              <a:solidFill>
                <a:srgbClr val="000080"/>
              </a:solidFill>
              <a:round/>
              <a:headEnd/>
              <a:tailEnd/>
            </a:ln>
          </p:spPr>
          <p:txBody>
            <a:bodyPr/>
            <a:lstStyle/>
            <a:p>
              <a:endParaRPr lang="it-IT"/>
            </a:p>
          </p:txBody>
        </p:sp>
        <p:sp>
          <p:nvSpPr>
            <p:cNvPr id="5243" name="Rectangle 240"/>
            <p:cNvSpPr>
              <a:spLocks noChangeArrowheads="1"/>
            </p:cNvSpPr>
            <p:nvPr/>
          </p:nvSpPr>
          <p:spPr bwMode="auto">
            <a:xfrm>
              <a:off x="484" y="2906"/>
              <a:ext cx="53" cy="115"/>
            </a:xfrm>
            <a:prstGeom prst="rect">
              <a:avLst/>
            </a:prstGeom>
            <a:noFill/>
            <a:ln w="9525">
              <a:noFill/>
              <a:miter lim="800000"/>
              <a:headEnd/>
              <a:tailEnd/>
            </a:ln>
          </p:spPr>
          <p:txBody>
            <a:bodyPr wrap="none" lIns="0" tIns="0" rIns="0" bIns="0">
              <a:spAutoFit/>
            </a:bodyPr>
            <a:lstStyle/>
            <a:p>
              <a:r>
                <a:rPr lang="it-IT" sz="1200"/>
                <a:t>0</a:t>
              </a:r>
              <a:endParaRPr lang="it-IT"/>
            </a:p>
          </p:txBody>
        </p:sp>
        <p:sp>
          <p:nvSpPr>
            <p:cNvPr id="5244" name="Rectangle 241"/>
            <p:cNvSpPr>
              <a:spLocks noChangeArrowheads="1"/>
            </p:cNvSpPr>
            <p:nvPr/>
          </p:nvSpPr>
          <p:spPr bwMode="auto">
            <a:xfrm>
              <a:off x="369" y="2701"/>
              <a:ext cx="159" cy="115"/>
            </a:xfrm>
            <a:prstGeom prst="rect">
              <a:avLst/>
            </a:prstGeom>
            <a:noFill/>
            <a:ln w="9525">
              <a:noFill/>
              <a:miter lim="800000"/>
              <a:headEnd/>
              <a:tailEnd/>
            </a:ln>
          </p:spPr>
          <p:txBody>
            <a:bodyPr wrap="none" lIns="0" tIns="0" rIns="0" bIns="0">
              <a:spAutoFit/>
            </a:bodyPr>
            <a:lstStyle/>
            <a:p>
              <a:r>
                <a:rPr lang="it-IT" sz="1200"/>
                <a:t>200</a:t>
              </a:r>
              <a:endParaRPr lang="it-IT"/>
            </a:p>
          </p:txBody>
        </p:sp>
        <p:sp>
          <p:nvSpPr>
            <p:cNvPr id="5245" name="Rectangle 242"/>
            <p:cNvSpPr>
              <a:spLocks noChangeArrowheads="1"/>
            </p:cNvSpPr>
            <p:nvPr/>
          </p:nvSpPr>
          <p:spPr bwMode="auto">
            <a:xfrm>
              <a:off x="369" y="2504"/>
              <a:ext cx="159" cy="115"/>
            </a:xfrm>
            <a:prstGeom prst="rect">
              <a:avLst/>
            </a:prstGeom>
            <a:noFill/>
            <a:ln w="9525">
              <a:noFill/>
              <a:miter lim="800000"/>
              <a:headEnd/>
              <a:tailEnd/>
            </a:ln>
          </p:spPr>
          <p:txBody>
            <a:bodyPr wrap="none" lIns="0" tIns="0" rIns="0" bIns="0">
              <a:spAutoFit/>
            </a:bodyPr>
            <a:lstStyle/>
            <a:p>
              <a:r>
                <a:rPr lang="it-IT" sz="1200"/>
                <a:t>400</a:t>
              </a:r>
              <a:endParaRPr lang="it-IT"/>
            </a:p>
          </p:txBody>
        </p:sp>
        <p:sp>
          <p:nvSpPr>
            <p:cNvPr id="5246" name="Rectangle 243"/>
            <p:cNvSpPr>
              <a:spLocks noChangeArrowheads="1"/>
            </p:cNvSpPr>
            <p:nvPr/>
          </p:nvSpPr>
          <p:spPr bwMode="auto">
            <a:xfrm>
              <a:off x="369" y="2299"/>
              <a:ext cx="159" cy="115"/>
            </a:xfrm>
            <a:prstGeom prst="rect">
              <a:avLst/>
            </a:prstGeom>
            <a:noFill/>
            <a:ln w="9525">
              <a:noFill/>
              <a:miter lim="800000"/>
              <a:headEnd/>
              <a:tailEnd/>
            </a:ln>
          </p:spPr>
          <p:txBody>
            <a:bodyPr wrap="none" lIns="0" tIns="0" rIns="0" bIns="0">
              <a:spAutoFit/>
            </a:bodyPr>
            <a:lstStyle/>
            <a:p>
              <a:r>
                <a:rPr lang="it-IT" sz="1200"/>
                <a:t>600</a:t>
              </a:r>
              <a:endParaRPr lang="it-IT"/>
            </a:p>
          </p:txBody>
        </p:sp>
        <p:sp>
          <p:nvSpPr>
            <p:cNvPr id="5247" name="Rectangle 244"/>
            <p:cNvSpPr>
              <a:spLocks noChangeArrowheads="1"/>
            </p:cNvSpPr>
            <p:nvPr/>
          </p:nvSpPr>
          <p:spPr bwMode="auto">
            <a:xfrm>
              <a:off x="369" y="2094"/>
              <a:ext cx="159" cy="115"/>
            </a:xfrm>
            <a:prstGeom prst="rect">
              <a:avLst/>
            </a:prstGeom>
            <a:noFill/>
            <a:ln w="9525">
              <a:noFill/>
              <a:miter lim="800000"/>
              <a:headEnd/>
              <a:tailEnd/>
            </a:ln>
          </p:spPr>
          <p:txBody>
            <a:bodyPr wrap="none" lIns="0" tIns="0" rIns="0" bIns="0">
              <a:spAutoFit/>
            </a:bodyPr>
            <a:lstStyle/>
            <a:p>
              <a:r>
                <a:rPr lang="it-IT" sz="1200"/>
                <a:t>800</a:t>
              </a:r>
              <a:endParaRPr lang="it-IT"/>
            </a:p>
          </p:txBody>
        </p:sp>
        <p:sp>
          <p:nvSpPr>
            <p:cNvPr id="5248" name="Rectangle 245"/>
            <p:cNvSpPr>
              <a:spLocks noChangeArrowheads="1"/>
            </p:cNvSpPr>
            <p:nvPr/>
          </p:nvSpPr>
          <p:spPr bwMode="auto">
            <a:xfrm>
              <a:off x="312" y="1889"/>
              <a:ext cx="212" cy="115"/>
            </a:xfrm>
            <a:prstGeom prst="rect">
              <a:avLst/>
            </a:prstGeom>
            <a:noFill/>
            <a:ln w="9525">
              <a:noFill/>
              <a:miter lim="800000"/>
              <a:headEnd/>
              <a:tailEnd/>
            </a:ln>
          </p:spPr>
          <p:txBody>
            <a:bodyPr wrap="none" lIns="0" tIns="0" rIns="0" bIns="0">
              <a:spAutoFit/>
            </a:bodyPr>
            <a:lstStyle/>
            <a:p>
              <a:r>
                <a:rPr lang="it-IT" sz="1200"/>
                <a:t>1000</a:t>
              </a:r>
              <a:endParaRPr lang="it-IT"/>
            </a:p>
          </p:txBody>
        </p:sp>
        <p:sp>
          <p:nvSpPr>
            <p:cNvPr id="5249" name="Rectangle 246"/>
            <p:cNvSpPr>
              <a:spLocks noChangeArrowheads="1"/>
            </p:cNvSpPr>
            <p:nvPr/>
          </p:nvSpPr>
          <p:spPr bwMode="auto">
            <a:xfrm>
              <a:off x="312" y="1692"/>
              <a:ext cx="212" cy="115"/>
            </a:xfrm>
            <a:prstGeom prst="rect">
              <a:avLst/>
            </a:prstGeom>
            <a:noFill/>
            <a:ln w="9525">
              <a:noFill/>
              <a:miter lim="800000"/>
              <a:headEnd/>
              <a:tailEnd/>
            </a:ln>
          </p:spPr>
          <p:txBody>
            <a:bodyPr wrap="none" lIns="0" tIns="0" rIns="0" bIns="0">
              <a:spAutoFit/>
            </a:bodyPr>
            <a:lstStyle/>
            <a:p>
              <a:r>
                <a:rPr lang="it-IT" sz="1200"/>
                <a:t>1200</a:t>
              </a:r>
              <a:endParaRPr lang="it-IT"/>
            </a:p>
          </p:txBody>
        </p:sp>
        <p:sp>
          <p:nvSpPr>
            <p:cNvPr id="5250" name="Rectangle 247"/>
            <p:cNvSpPr>
              <a:spLocks noChangeArrowheads="1"/>
            </p:cNvSpPr>
            <p:nvPr/>
          </p:nvSpPr>
          <p:spPr bwMode="auto">
            <a:xfrm>
              <a:off x="312" y="1487"/>
              <a:ext cx="212" cy="115"/>
            </a:xfrm>
            <a:prstGeom prst="rect">
              <a:avLst/>
            </a:prstGeom>
            <a:noFill/>
            <a:ln w="9525">
              <a:noFill/>
              <a:miter lim="800000"/>
              <a:headEnd/>
              <a:tailEnd/>
            </a:ln>
          </p:spPr>
          <p:txBody>
            <a:bodyPr wrap="none" lIns="0" tIns="0" rIns="0" bIns="0">
              <a:spAutoFit/>
            </a:bodyPr>
            <a:lstStyle/>
            <a:p>
              <a:r>
                <a:rPr lang="it-IT" sz="1200"/>
                <a:t>1400</a:t>
              </a:r>
              <a:endParaRPr lang="it-IT"/>
            </a:p>
          </p:txBody>
        </p:sp>
        <p:sp>
          <p:nvSpPr>
            <p:cNvPr id="5251" name="Rectangle 248"/>
            <p:cNvSpPr>
              <a:spLocks noChangeArrowheads="1"/>
            </p:cNvSpPr>
            <p:nvPr/>
          </p:nvSpPr>
          <p:spPr bwMode="auto">
            <a:xfrm>
              <a:off x="312" y="1282"/>
              <a:ext cx="212" cy="115"/>
            </a:xfrm>
            <a:prstGeom prst="rect">
              <a:avLst/>
            </a:prstGeom>
            <a:noFill/>
            <a:ln w="9525">
              <a:noFill/>
              <a:miter lim="800000"/>
              <a:headEnd/>
              <a:tailEnd/>
            </a:ln>
          </p:spPr>
          <p:txBody>
            <a:bodyPr wrap="none" lIns="0" tIns="0" rIns="0" bIns="0">
              <a:spAutoFit/>
            </a:bodyPr>
            <a:lstStyle/>
            <a:p>
              <a:r>
                <a:rPr lang="it-IT" sz="1200"/>
                <a:t>1600</a:t>
              </a:r>
              <a:endParaRPr lang="it-IT"/>
            </a:p>
          </p:txBody>
        </p:sp>
        <p:sp>
          <p:nvSpPr>
            <p:cNvPr id="5252" name="Rectangle 249"/>
            <p:cNvSpPr>
              <a:spLocks noChangeArrowheads="1"/>
            </p:cNvSpPr>
            <p:nvPr/>
          </p:nvSpPr>
          <p:spPr bwMode="auto">
            <a:xfrm rot="-5400000">
              <a:off x="-322" y="2134"/>
              <a:ext cx="1030" cy="116"/>
            </a:xfrm>
            <a:prstGeom prst="rect">
              <a:avLst/>
            </a:prstGeom>
            <a:noFill/>
            <a:ln w="9525">
              <a:noFill/>
              <a:miter lim="800000"/>
              <a:headEnd/>
              <a:tailEnd/>
            </a:ln>
          </p:spPr>
          <p:txBody>
            <a:bodyPr wrap="none" lIns="0" tIns="0" rIns="0" bIns="0">
              <a:spAutoFit/>
            </a:bodyPr>
            <a:lstStyle/>
            <a:p>
              <a:r>
                <a:rPr lang="it-IT" sz="1200" b="1"/>
                <a:t>Cooling Capacity [kW]</a:t>
              </a:r>
              <a:endParaRPr lang="it-IT"/>
            </a:p>
          </p:txBody>
        </p:sp>
      </p:grpSp>
      <p:sp>
        <p:nvSpPr>
          <p:cNvPr id="5127" name="Rettangolo 126"/>
          <p:cNvSpPr>
            <a:spLocks noChangeArrowheads="1"/>
          </p:cNvSpPr>
          <p:nvPr/>
        </p:nvSpPr>
        <p:spPr bwMode="auto">
          <a:xfrm>
            <a:off x="1571625" y="4643438"/>
            <a:ext cx="765175" cy="492125"/>
          </a:xfrm>
          <a:prstGeom prst="rect">
            <a:avLst/>
          </a:prstGeom>
          <a:noFill/>
          <a:ln w="9525">
            <a:noFill/>
            <a:miter lim="800000"/>
            <a:headEnd/>
            <a:tailEnd/>
          </a:ln>
        </p:spPr>
        <p:txBody>
          <a:bodyPr wrap="none">
            <a:spAutoFit/>
          </a:bodyPr>
          <a:lstStyle/>
          <a:p>
            <a:pPr algn="ctr"/>
            <a:r>
              <a:rPr lang="it-IT" sz="1400" b="1"/>
              <a:t>LRA </a:t>
            </a:r>
          </a:p>
          <a:p>
            <a:pPr algn="ctr"/>
            <a:r>
              <a:rPr lang="it-IT" sz="1200" b="1"/>
              <a:t>6-40 kW</a:t>
            </a:r>
            <a:endParaRPr lang="it-IT" sz="1200"/>
          </a:p>
        </p:txBody>
      </p:sp>
      <p:sp>
        <p:nvSpPr>
          <p:cNvPr id="5128" name="Rettangolo 126"/>
          <p:cNvSpPr>
            <a:spLocks noChangeArrowheads="1"/>
          </p:cNvSpPr>
          <p:nvPr/>
        </p:nvSpPr>
        <p:spPr bwMode="auto">
          <a:xfrm>
            <a:off x="3214688" y="4643438"/>
            <a:ext cx="1016000" cy="492125"/>
          </a:xfrm>
          <a:prstGeom prst="rect">
            <a:avLst/>
          </a:prstGeom>
          <a:noFill/>
          <a:ln w="9525">
            <a:noFill/>
            <a:miter lim="800000"/>
            <a:headEnd/>
            <a:tailEnd/>
          </a:ln>
        </p:spPr>
        <p:txBody>
          <a:bodyPr wrap="none">
            <a:spAutoFit/>
          </a:bodyPr>
          <a:lstStyle/>
          <a:p>
            <a:pPr algn="ctr"/>
            <a:r>
              <a:rPr lang="it-IT" sz="1400" b="1"/>
              <a:t>ERA - ISA</a:t>
            </a:r>
          </a:p>
          <a:p>
            <a:pPr algn="ctr"/>
            <a:r>
              <a:rPr lang="it-IT" sz="1200" b="1"/>
              <a:t>50-110 kW</a:t>
            </a:r>
            <a:endParaRPr lang="it-IT" sz="1200"/>
          </a:p>
        </p:txBody>
      </p:sp>
      <p:sp>
        <p:nvSpPr>
          <p:cNvPr id="5129" name="Rettangolo 126"/>
          <p:cNvSpPr>
            <a:spLocks noChangeArrowheads="1"/>
          </p:cNvSpPr>
          <p:nvPr/>
        </p:nvSpPr>
        <p:spPr bwMode="auto">
          <a:xfrm>
            <a:off x="4643438" y="4643438"/>
            <a:ext cx="1019175" cy="492125"/>
          </a:xfrm>
          <a:prstGeom prst="rect">
            <a:avLst/>
          </a:prstGeom>
          <a:noFill/>
          <a:ln w="9525">
            <a:noFill/>
            <a:miter lim="800000"/>
            <a:headEnd/>
            <a:tailEnd/>
          </a:ln>
        </p:spPr>
        <p:txBody>
          <a:bodyPr wrap="none">
            <a:spAutoFit/>
          </a:bodyPr>
          <a:lstStyle/>
          <a:p>
            <a:pPr algn="ctr"/>
            <a:r>
              <a:rPr lang="it-IT" sz="1400" b="1"/>
              <a:t>ARA </a:t>
            </a:r>
          </a:p>
          <a:p>
            <a:pPr algn="ctr"/>
            <a:r>
              <a:rPr lang="it-IT" sz="1200" b="1"/>
              <a:t>100-260 kW</a:t>
            </a:r>
            <a:endParaRPr lang="it-IT" sz="1200"/>
          </a:p>
        </p:txBody>
      </p:sp>
      <p:sp>
        <p:nvSpPr>
          <p:cNvPr id="5130" name="Rettangolo 126"/>
          <p:cNvSpPr>
            <a:spLocks noChangeArrowheads="1"/>
          </p:cNvSpPr>
          <p:nvPr/>
        </p:nvSpPr>
        <p:spPr bwMode="auto">
          <a:xfrm>
            <a:off x="7786688" y="4643438"/>
            <a:ext cx="1104900" cy="492125"/>
          </a:xfrm>
          <a:prstGeom prst="rect">
            <a:avLst/>
          </a:prstGeom>
          <a:noFill/>
          <a:ln w="9525">
            <a:noFill/>
            <a:miter lim="800000"/>
            <a:headEnd/>
            <a:tailEnd/>
          </a:ln>
        </p:spPr>
        <p:txBody>
          <a:bodyPr wrap="none">
            <a:spAutoFit/>
          </a:bodyPr>
          <a:lstStyle/>
          <a:p>
            <a:pPr algn="ctr"/>
            <a:r>
              <a:rPr lang="it-IT" sz="1400" b="1"/>
              <a:t>BRE </a:t>
            </a:r>
          </a:p>
          <a:p>
            <a:pPr algn="ctr"/>
            <a:r>
              <a:rPr lang="it-IT" sz="1200" b="1"/>
              <a:t>400-1200 kW</a:t>
            </a:r>
            <a:endParaRPr lang="it-IT" sz="1200"/>
          </a:p>
        </p:txBody>
      </p:sp>
      <p:sp>
        <p:nvSpPr>
          <p:cNvPr id="5131" name="Rettangolo 126"/>
          <p:cNvSpPr>
            <a:spLocks noChangeArrowheads="1"/>
          </p:cNvSpPr>
          <p:nvPr/>
        </p:nvSpPr>
        <p:spPr bwMode="auto">
          <a:xfrm>
            <a:off x="6753225" y="4651375"/>
            <a:ext cx="1104900" cy="492125"/>
          </a:xfrm>
          <a:prstGeom prst="rect">
            <a:avLst/>
          </a:prstGeom>
          <a:noFill/>
          <a:ln w="9525">
            <a:noFill/>
            <a:miter lim="800000"/>
            <a:headEnd/>
            <a:tailEnd/>
          </a:ln>
        </p:spPr>
        <p:txBody>
          <a:bodyPr wrap="none">
            <a:spAutoFit/>
          </a:bodyPr>
          <a:lstStyle/>
          <a:p>
            <a:pPr algn="ctr"/>
            <a:r>
              <a:rPr lang="it-IT" sz="1400" b="1"/>
              <a:t>BCW</a:t>
            </a:r>
          </a:p>
          <a:p>
            <a:pPr algn="ctr"/>
            <a:r>
              <a:rPr lang="it-IT" sz="1200" b="1"/>
              <a:t>300-1250 kW</a:t>
            </a:r>
            <a:endParaRPr lang="it-IT" sz="1200"/>
          </a:p>
        </p:txBody>
      </p:sp>
      <p:sp>
        <p:nvSpPr>
          <p:cNvPr id="5132" name="Rettangolo 126"/>
          <p:cNvSpPr>
            <a:spLocks noChangeArrowheads="1"/>
          </p:cNvSpPr>
          <p:nvPr/>
        </p:nvSpPr>
        <p:spPr bwMode="auto">
          <a:xfrm>
            <a:off x="5715000" y="4643438"/>
            <a:ext cx="1104900" cy="492125"/>
          </a:xfrm>
          <a:prstGeom prst="rect">
            <a:avLst/>
          </a:prstGeom>
          <a:noFill/>
          <a:ln w="9525">
            <a:noFill/>
            <a:miter lim="800000"/>
            <a:headEnd/>
            <a:tailEnd/>
          </a:ln>
        </p:spPr>
        <p:txBody>
          <a:bodyPr wrap="none">
            <a:spAutoFit/>
          </a:bodyPr>
          <a:lstStyle/>
          <a:p>
            <a:pPr algn="ctr"/>
            <a:r>
              <a:rPr lang="it-IT" sz="1400" b="1"/>
              <a:t>BRW</a:t>
            </a:r>
          </a:p>
          <a:p>
            <a:pPr algn="ctr"/>
            <a:r>
              <a:rPr lang="it-IT" sz="1200" b="1"/>
              <a:t>300-1200 kW</a:t>
            </a:r>
            <a:endParaRPr lang="it-IT" sz="1200"/>
          </a:p>
        </p:txBody>
      </p:sp>
      <p:sp>
        <p:nvSpPr>
          <p:cNvPr id="132"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UNIFLAIR CHILLERS</a:t>
            </a:r>
          </a:p>
          <a:p>
            <a:pPr>
              <a:spcBef>
                <a:spcPts val="0"/>
              </a:spcBef>
              <a:defRPr/>
            </a:pPr>
            <a:r>
              <a:rPr lang="it-IT" sz="1200" dirty="0">
                <a:solidFill>
                  <a:schemeClr val="bg1"/>
                </a:solidFill>
                <a:latin typeface="Arial" charset="0"/>
              </a:rPr>
              <a:t>OVERVIEW</a:t>
            </a:r>
            <a:endParaRPr lang="it-IT" sz="1200" dirty="0">
              <a:solidFill>
                <a:schemeClr val="bg1"/>
              </a:solidFill>
              <a:effectLst>
                <a:outerShdw blurRad="38100" dist="38100" dir="2700000" algn="tl">
                  <a:srgbClr val="000000">
                    <a:alpha val="43137"/>
                  </a:srgbClr>
                </a:outerShdw>
              </a:effectLst>
              <a:latin typeface="Arial" charset="0"/>
            </a:endParaRPr>
          </a:p>
        </p:txBody>
      </p:sp>
      <p:sp>
        <p:nvSpPr>
          <p:cNvPr id="5134" name="Text Box 3"/>
          <p:cNvSpPr txBox="1">
            <a:spLocks noChangeArrowheads="1"/>
          </p:cNvSpPr>
          <p:nvPr/>
        </p:nvSpPr>
        <p:spPr bwMode="auto">
          <a:xfrm>
            <a:off x="88900" y="955675"/>
            <a:ext cx="5822950" cy="430213"/>
          </a:xfrm>
          <a:prstGeom prst="rect">
            <a:avLst/>
          </a:prstGeom>
          <a:noFill/>
          <a:ln w="12700">
            <a:noFill/>
            <a:miter lim="800000"/>
            <a:headEnd/>
            <a:tailEnd/>
          </a:ln>
        </p:spPr>
        <p:txBody>
          <a:bodyPr>
            <a:spAutoFit/>
          </a:bodyPr>
          <a:lstStyle/>
          <a:p>
            <a:r>
              <a:rPr lang="it-IT" sz="2200"/>
              <a:t>Product Range</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052"/>
          <p:cNvPicPr>
            <a:picLocks noChangeAspect="1" noChangeArrowheads="1"/>
          </p:cNvPicPr>
          <p:nvPr/>
        </p:nvPicPr>
        <p:blipFill>
          <a:blip r:embed="rId2" cstate="print"/>
          <a:srcRect/>
          <a:stretch>
            <a:fillRect/>
          </a:stretch>
        </p:blipFill>
        <p:spPr bwMode="auto">
          <a:xfrm>
            <a:off x="827088" y="4292600"/>
            <a:ext cx="3887787" cy="1897063"/>
          </a:xfrm>
          <a:prstGeom prst="rect">
            <a:avLst/>
          </a:prstGeom>
          <a:noFill/>
          <a:ln w="9525">
            <a:noFill/>
            <a:miter lim="800000"/>
            <a:headEnd/>
            <a:tailEnd/>
          </a:ln>
        </p:spPr>
      </p:pic>
      <p:pic>
        <p:nvPicPr>
          <p:cNvPr id="18435" name="Picture 5" descr="053"/>
          <p:cNvPicPr>
            <a:picLocks noChangeAspect="1" noChangeArrowheads="1"/>
          </p:cNvPicPr>
          <p:nvPr/>
        </p:nvPicPr>
        <p:blipFill>
          <a:blip r:embed="rId3" cstate="print"/>
          <a:srcRect/>
          <a:stretch>
            <a:fillRect/>
          </a:stretch>
        </p:blipFill>
        <p:spPr bwMode="auto">
          <a:xfrm>
            <a:off x="5580063" y="4005263"/>
            <a:ext cx="2519362" cy="2225675"/>
          </a:xfrm>
          <a:prstGeom prst="rect">
            <a:avLst/>
          </a:prstGeom>
          <a:noFill/>
          <a:ln w="9525">
            <a:noFill/>
            <a:miter lim="800000"/>
            <a:headEnd/>
            <a:tailEnd/>
          </a:ln>
        </p:spPr>
      </p:pic>
      <p:sp>
        <p:nvSpPr>
          <p:cNvPr id="18436" name="Text Box 7"/>
          <p:cNvSpPr txBox="1">
            <a:spLocks noChangeArrowheads="1"/>
          </p:cNvSpPr>
          <p:nvPr/>
        </p:nvSpPr>
        <p:spPr bwMode="auto">
          <a:xfrm>
            <a:off x="250825" y="1052513"/>
            <a:ext cx="8569325" cy="3132137"/>
          </a:xfrm>
          <a:prstGeom prst="rect">
            <a:avLst/>
          </a:prstGeom>
          <a:noFill/>
          <a:ln w="9525">
            <a:noFill/>
            <a:miter lim="800000"/>
            <a:headEnd/>
            <a:tailEnd/>
          </a:ln>
        </p:spPr>
        <p:txBody>
          <a:bodyPr>
            <a:spAutoFit/>
          </a:bodyPr>
          <a:lstStyle/>
          <a:p>
            <a:pPr marL="87313" indent="-69850" algn="just">
              <a:tabLst>
                <a:tab pos="273050" algn="l"/>
              </a:tabLst>
            </a:pPr>
            <a:r>
              <a:rPr lang="it-IT" sz="1800" b="1"/>
              <a:t>UpCO1m CONTROL</a:t>
            </a:r>
          </a:p>
          <a:p>
            <a:pPr marL="87313" indent="-69850">
              <a:tabLst>
                <a:tab pos="273050" algn="l"/>
              </a:tabLst>
            </a:pPr>
            <a:r>
              <a:rPr lang="it-IT" sz="1400"/>
              <a:t>The UpCO1m control system consists of two sections:</a:t>
            </a:r>
          </a:p>
          <a:p>
            <a:pPr marL="87313" indent="-69850">
              <a:buFontTx/>
              <a:buAutoNum type="arabicParenR"/>
              <a:tabLst>
                <a:tab pos="273050" algn="l"/>
              </a:tabLst>
            </a:pPr>
            <a:r>
              <a:rPr lang="it-IT" sz="1400"/>
              <a:t>  a control board which consists of one I/O board containing the regulation software and which is fitted on   	the electrical panel of the unit;</a:t>
            </a:r>
          </a:p>
          <a:p>
            <a:pPr marL="87313" indent="-69850">
              <a:buFontTx/>
              <a:buAutoNum type="arabicParenR"/>
              <a:tabLst>
                <a:tab pos="273050" algn="l"/>
              </a:tabLst>
            </a:pPr>
            <a:r>
              <a:rPr lang="it-IT" sz="1400"/>
              <a:t>  a User Terminal which consists of a user interface and which can be installed locally or remotely.</a:t>
            </a:r>
          </a:p>
          <a:p>
            <a:pPr marL="87313" indent="-69850">
              <a:tabLst>
                <a:tab pos="273050" algn="l"/>
              </a:tabLst>
            </a:pPr>
            <a:endParaRPr lang="it-IT" sz="1400"/>
          </a:p>
          <a:p>
            <a:pPr marL="87313" indent="-69850">
              <a:tabLst>
                <a:tab pos="273050" algn="l"/>
              </a:tabLst>
            </a:pPr>
            <a:r>
              <a:rPr lang="it-IT" sz="1400"/>
              <a:t>Features:</a:t>
            </a:r>
          </a:p>
          <a:p>
            <a:pPr marL="87313" indent="-69850">
              <a:buFontTx/>
              <a:buChar char="•"/>
              <a:tabLst>
                <a:tab pos="273050" algn="l"/>
              </a:tabLst>
            </a:pPr>
            <a:r>
              <a:rPr lang="it-IT" sz="1400"/>
              <a:t> 16 bit microprocessor, 14 MHz, internal registers and operations at 16 bit, 512 byte of internal RAM;</a:t>
            </a:r>
          </a:p>
          <a:p>
            <a:pPr marL="87313" indent="-69850">
              <a:buFontTx/>
              <a:buChar char="•"/>
              <a:tabLst>
                <a:tab pos="273050" algn="l"/>
              </a:tabLst>
            </a:pPr>
            <a:r>
              <a:rPr lang="it-IT" sz="1400"/>
              <a:t> Flash Memory up to 2 Mb per programme;</a:t>
            </a:r>
          </a:p>
          <a:p>
            <a:pPr marL="87313" indent="-69850">
              <a:buFontTx/>
              <a:buChar char="•"/>
              <a:tabLst>
                <a:tab pos="273050" algn="l"/>
              </a:tabLst>
            </a:pPr>
            <a:r>
              <a:rPr lang="it-IT" sz="1400"/>
              <a:t> 128 kb static RAM;</a:t>
            </a:r>
          </a:p>
          <a:p>
            <a:pPr marL="87313" indent="-69850">
              <a:buFontTx/>
              <a:buChar char="•"/>
              <a:tabLst>
                <a:tab pos="273050" algn="l"/>
              </a:tabLst>
            </a:pPr>
            <a:r>
              <a:rPr lang="it-IT" sz="1400"/>
              <a:t> RS485 serial output for LAN;</a:t>
            </a:r>
          </a:p>
          <a:p>
            <a:pPr marL="87313" indent="-69850">
              <a:buFontTx/>
              <a:buChar char="•"/>
              <a:tabLst>
                <a:tab pos="273050" algn="l"/>
              </a:tabLst>
            </a:pPr>
            <a:r>
              <a:rPr lang="it-IT" sz="1400"/>
              <a:t> 24 Vac/Vdc power supply;</a:t>
            </a:r>
          </a:p>
          <a:p>
            <a:pPr marL="87313" indent="-69850">
              <a:buFontTx/>
              <a:buChar char="•"/>
              <a:tabLst>
                <a:tab pos="273050" algn="l"/>
              </a:tabLst>
            </a:pPr>
            <a:r>
              <a:rPr lang="it-IT" sz="1400"/>
              <a:t> Telephonic connection for the user terminal;</a:t>
            </a:r>
          </a:p>
          <a:p>
            <a:pPr marL="87313" indent="-69850">
              <a:buFontTx/>
              <a:buChar char="•"/>
              <a:tabLst>
                <a:tab pos="273050" algn="l"/>
              </a:tabLst>
            </a:pPr>
            <a:r>
              <a:rPr lang="it-IT" sz="1400"/>
              <a:t> LED indication of power supply.</a:t>
            </a:r>
          </a:p>
        </p:txBody>
      </p:sp>
      <p:sp>
        <p:nvSpPr>
          <p:cNvPr id="7"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MICROPROCESSOR CONTROL – UpCO1m CONTROL</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54"/>
          <p:cNvPicPr>
            <a:picLocks noChangeAspect="1" noChangeArrowheads="1"/>
          </p:cNvPicPr>
          <p:nvPr/>
        </p:nvPicPr>
        <p:blipFill>
          <a:blip r:embed="rId2" cstate="print"/>
          <a:srcRect/>
          <a:stretch>
            <a:fillRect/>
          </a:stretch>
        </p:blipFill>
        <p:spPr bwMode="auto">
          <a:xfrm>
            <a:off x="323850" y="908050"/>
            <a:ext cx="2808288" cy="2444750"/>
          </a:xfrm>
          <a:prstGeom prst="rect">
            <a:avLst/>
          </a:prstGeom>
          <a:noFill/>
          <a:ln w="9525">
            <a:noFill/>
            <a:miter lim="800000"/>
            <a:headEnd/>
            <a:tailEnd/>
          </a:ln>
        </p:spPr>
      </p:pic>
      <p:sp>
        <p:nvSpPr>
          <p:cNvPr id="19459" name="Text Box 5"/>
          <p:cNvSpPr txBox="1">
            <a:spLocks noChangeArrowheads="1"/>
          </p:cNvSpPr>
          <p:nvPr/>
        </p:nvSpPr>
        <p:spPr bwMode="auto">
          <a:xfrm>
            <a:off x="3276600" y="908050"/>
            <a:ext cx="5472113" cy="2493963"/>
          </a:xfrm>
          <a:prstGeom prst="rect">
            <a:avLst/>
          </a:prstGeom>
          <a:noFill/>
          <a:ln w="9525">
            <a:noFill/>
            <a:miter lim="800000"/>
            <a:headEnd/>
            <a:tailEnd/>
          </a:ln>
        </p:spPr>
        <p:txBody>
          <a:bodyPr>
            <a:spAutoFit/>
          </a:bodyPr>
          <a:lstStyle/>
          <a:p>
            <a:pPr algn="just">
              <a:tabLst>
                <a:tab pos="176213" algn="l"/>
              </a:tabLst>
            </a:pPr>
            <a:r>
              <a:rPr lang="it-IT" sz="1800" b="1"/>
              <a:t>COMPRESSORS</a:t>
            </a:r>
          </a:p>
          <a:p>
            <a:pPr algn="just">
              <a:tabLst>
                <a:tab pos="176213" algn="l"/>
              </a:tabLst>
            </a:pPr>
            <a:r>
              <a:rPr lang="it-IT" sz="1400"/>
              <a:t>All the units are equipped with two highly efficient hermetic Scroll compressors with a low sound power level and integrated thermal protection.</a:t>
            </a:r>
          </a:p>
          <a:p>
            <a:pPr algn="just">
              <a:tabLst>
                <a:tab pos="176213" algn="l"/>
              </a:tabLst>
            </a:pPr>
            <a:endParaRPr lang="it-IT" sz="1400"/>
          </a:p>
          <a:p>
            <a:pPr algn="just">
              <a:tabLst>
                <a:tab pos="176213" algn="l"/>
              </a:tabLst>
            </a:pPr>
            <a:endParaRPr lang="it-IT" sz="1400"/>
          </a:p>
          <a:p>
            <a:pPr algn="just">
              <a:tabLst>
                <a:tab pos="176213" algn="l"/>
              </a:tabLst>
            </a:pPr>
            <a:endParaRPr lang="it-IT" sz="1400"/>
          </a:p>
          <a:p>
            <a:pPr algn="just">
              <a:tabLst>
                <a:tab pos="176213" algn="l"/>
              </a:tabLst>
            </a:pPr>
            <a:r>
              <a:rPr lang="it-IT" sz="1400"/>
              <a:t>ERAC/F units with the suffix **21 are provided with two compressors connected in parallel on the same refrigerant circuit: the unit therefore features two partialisation steps, ensuring modulation of the cooling capacity. </a:t>
            </a:r>
          </a:p>
        </p:txBody>
      </p:sp>
      <p:pic>
        <p:nvPicPr>
          <p:cNvPr id="19460" name="Picture 6" descr="055"/>
          <p:cNvPicPr>
            <a:picLocks noChangeAspect="1" noChangeArrowheads="1"/>
          </p:cNvPicPr>
          <p:nvPr/>
        </p:nvPicPr>
        <p:blipFill>
          <a:blip r:embed="rId3" cstate="print"/>
          <a:srcRect/>
          <a:stretch>
            <a:fillRect/>
          </a:stretch>
        </p:blipFill>
        <p:spPr bwMode="auto">
          <a:xfrm>
            <a:off x="6588125" y="3500438"/>
            <a:ext cx="2106613" cy="2778125"/>
          </a:xfrm>
          <a:prstGeom prst="rect">
            <a:avLst/>
          </a:prstGeom>
          <a:noFill/>
          <a:ln w="9525">
            <a:noFill/>
            <a:miter lim="800000"/>
            <a:headEnd/>
            <a:tailEnd/>
          </a:ln>
        </p:spPr>
      </p:pic>
      <p:sp>
        <p:nvSpPr>
          <p:cNvPr id="19461" name="Text Box 7"/>
          <p:cNvSpPr txBox="1">
            <a:spLocks noChangeArrowheads="1"/>
          </p:cNvSpPr>
          <p:nvPr/>
        </p:nvSpPr>
        <p:spPr bwMode="auto">
          <a:xfrm>
            <a:off x="250825" y="3716338"/>
            <a:ext cx="6192838" cy="2281237"/>
          </a:xfrm>
          <a:prstGeom prst="rect">
            <a:avLst/>
          </a:prstGeom>
          <a:noFill/>
          <a:ln w="9525">
            <a:noFill/>
            <a:miter lim="800000"/>
            <a:headEnd/>
            <a:tailEnd/>
          </a:ln>
        </p:spPr>
        <p:txBody>
          <a:bodyPr>
            <a:spAutoFit/>
          </a:bodyPr>
          <a:lstStyle/>
          <a:p>
            <a:pPr algn="just">
              <a:tabLst>
                <a:tab pos="176213" algn="l"/>
              </a:tabLst>
            </a:pPr>
            <a:r>
              <a:rPr lang="it-IT" sz="1800" b="1" dirty="0"/>
              <a:t>WATER SIDE EXCHANGER</a:t>
            </a:r>
          </a:p>
          <a:p>
            <a:pPr algn="just">
              <a:tabLst>
                <a:tab pos="176213" algn="l"/>
              </a:tabLst>
            </a:pPr>
            <a:r>
              <a:rPr lang="it-IT" sz="1400" dirty="0"/>
              <a:t>The </a:t>
            </a:r>
            <a:r>
              <a:rPr lang="it-IT" sz="1400" dirty="0" err="1"/>
              <a:t>direct</a:t>
            </a:r>
            <a:r>
              <a:rPr lang="it-IT" sz="1400" dirty="0"/>
              <a:t> </a:t>
            </a:r>
            <a:r>
              <a:rPr lang="it-IT" sz="1400" dirty="0" err="1"/>
              <a:t>expansion</a:t>
            </a:r>
            <a:r>
              <a:rPr lang="it-IT" sz="1400" dirty="0"/>
              <a:t> </a:t>
            </a:r>
            <a:r>
              <a:rPr lang="it-IT" sz="1400" dirty="0" err="1"/>
              <a:t>brazed</a:t>
            </a:r>
            <a:r>
              <a:rPr lang="it-IT" sz="1400" dirty="0"/>
              <a:t> </a:t>
            </a:r>
            <a:r>
              <a:rPr lang="it-IT" sz="1400" dirty="0" err="1"/>
              <a:t>plate</a:t>
            </a:r>
            <a:r>
              <a:rPr lang="it-IT" sz="1400" dirty="0"/>
              <a:t> </a:t>
            </a:r>
            <a:r>
              <a:rPr lang="it-IT" sz="1400" dirty="0" err="1"/>
              <a:t>evaporator</a:t>
            </a:r>
            <a:r>
              <a:rPr lang="it-IT" sz="1400" dirty="0"/>
              <a:t> / </a:t>
            </a:r>
            <a:r>
              <a:rPr lang="it-IT" sz="1400" dirty="0" err="1"/>
              <a:t>condenser</a:t>
            </a:r>
            <a:r>
              <a:rPr lang="it-IT" sz="1400" dirty="0"/>
              <a:t> </a:t>
            </a:r>
            <a:r>
              <a:rPr lang="it-IT" sz="1400" dirty="0" err="1"/>
              <a:t>is</a:t>
            </a:r>
            <a:r>
              <a:rPr lang="it-IT" sz="1400" dirty="0"/>
              <a:t> </a:t>
            </a:r>
            <a:r>
              <a:rPr lang="it-IT" sz="1400" dirty="0" err="1"/>
              <a:t>entirely</a:t>
            </a:r>
            <a:r>
              <a:rPr lang="it-IT" sz="1400" dirty="0"/>
              <a:t> </a:t>
            </a:r>
            <a:r>
              <a:rPr lang="it-IT" sz="1400" dirty="0" err="1"/>
              <a:t>made</a:t>
            </a:r>
            <a:r>
              <a:rPr lang="it-IT" sz="1400" dirty="0"/>
              <a:t> </a:t>
            </a:r>
            <a:r>
              <a:rPr lang="it-IT" sz="1400" dirty="0" err="1"/>
              <a:t>of</a:t>
            </a:r>
            <a:r>
              <a:rPr lang="it-IT" sz="1400" dirty="0"/>
              <a:t> </a:t>
            </a:r>
            <a:r>
              <a:rPr lang="it-IT" sz="1400" dirty="0" err="1"/>
              <a:t>stainless</a:t>
            </a:r>
            <a:r>
              <a:rPr lang="it-IT" sz="1400" dirty="0"/>
              <a:t> steel and </a:t>
            </a:r>
            <a:r>
              <a:rPr lang="it-IT" sz="1400" dirty="0" err="1"/>
              <a:t>features</a:t>
            </a:r>
            <a:r>
              <a:rPr lang="it-IT" sz="1400" dirty="0"/>
              <a:t> </a:t>
            </a:r>
            <a:r>
              <a:rPr lang="it-IT" sz="1400" dirty="0" err="1"/>
              <a:t>counter</a:t>
            </a:r>
            <a:r>
              <a:rPr lang="it-IT" sz="1400" dirty="0"/>
              <a:t> flow. </a:t>
            </a:r>
          </a:p>
          <a:p>
            <a:pPr algn="just">
              <a:tabLst>
                <a:tab pos="176213" algn="l"/>
              </a:tabLst>
            </a:pPr>
            <a:endParaRPr lang="it-IT" sz="1400" dirty="0"/>
          </a:p>
          <a:p>
            <a:pPr algn="just">
              <a:tabLst>
                <a:tab pos="176213" algn="l"/>
              </a:tabLst>
            </a:pPr>
            <a:r>
              <a:rPr lang="it-IT" sz="1400" dirty="0"/>
              <a:t>The </a:t>
            </a:r>
            <a:r>
              <a:rPr lang="it-IT" sz="1400" dirty="0" err="1"/>
              <a:t>exchange</a:t>
            </a:r>
            <a:r>
              <a:rPr lang="it-IT" sz="1400" dirty="0"/>
              <a:t> </a:t>
            </a:r>
            <a:r>
              <a:rPr lang="it-IT" sz="1400" dirty="0" err="1"/>
              <a:t>surface</a:t>
            </a:r>
            <a:r>
              <a:rPr lang="it-IT" sz="1400" dirty="0"/>
              <a:t> </a:t>
            </a:r>
            <a:r>
              <a:rPr lang="it-IT" sz="1400" dirty="0" err="1"/>
              <a:t>is</a:t>
            </a:r>
            <a:r>
              <a:rPr lang="it-IT" sz="1400" dirty="0"/>
              <a:t> </a:t>
            </a:r>
            <a:r>
              <a:rPr lang="it-IT" sz="1400" dirty="0" err="1"/>
              <a:t>configured</a:t>
            </a:r>
            <a:r>
              <a:rPr lang="it-IT" sz="1400" dirty="0"/>
              <a:t> in </a:t>
            </a:r>
            <a:r>
              <a:rPr lang="it-IT" sz="1400" dirty="0" err="1"/>
              <a:t>such</a:t>
            </a:r>
            <a:r>
              <a:rPr lang="it-IT" sz="1400" dirty="0"/>
              <a:t> a way </a:t>
            </a:r>
            <a:r>
              <a:rPr lang="it-IT" sz="1400" dirty="0" err="1"/>
              <a:t>as</a:t>
            </a:r>
            <a:r>
              <a:rPr lang="it-IT" sz="1400" dirty="0"/>
              <a:t> </a:t>
            </a:r>
            <a:r>
              <a:rPr lang="it-IT" sz="1400" dirty="0" err="1"/>
              <a:t>to</a:t>
            </a:r>
            <a:r>
              <a:rPr lang="it-IT" sz="1400" dirty="0"/>
              <a:t> </a:t>
            </a:r>
            <a:r>
              <a:rPr lang="it-IT" sz="1400" dirty="0" err="1"/>
              <a:t>maximize</a:t>
            </a:r>
            <a:r>
              <a:rPr lang="it-IT" sz="1400" dirty="0"/>
              <a:t> the </a:t>
            </a:r>
            <a:r>
              <a:rPr lang="it-IT" sz="1400" dirty="0" err="1"/>
              <a:t>exchange</a:t>
            </a:r>
            <a:r>
              <a:rPr lang="it-IT" sz="1400" dirty="0"/>
              <a:t> </a:t>
            </a:r>
            <a:r>
              <a:rPr lang="it-IT" sz="1400" dirty="0" err="1"/>
              <a:t>coefficient</a:t>
            </a:r>
            <a:r>
              <a:rPr lang="it-IT" sz="1400" dirty="0"/>
              <a:t> </a:t>
            </a:r>
            <a:r>
              <a:rPr lang="it-IT" sz="1400" dirty="0" err="1"/>
              <a:t>with</a:t>
            </a:r>
            <a:r>
              <a:rPr lang="it-IT" sz="1400" dirty="0"/>
              <a:t> </a:t>
            </a:r>
            <a:r>
              <a:rPr lang="it-IT" sz="1400" dirty="0" err="1"/>
              <a:t>reduced</a:t>
            </a:r>
            <a:r>
              <a:rPr lang="it-IT" sz="1400" dirty="0"/>
              <a:t> </a:t>
            </a:r>
            <a:r>
              <a:rPr lang="it-IT" sz="1400" dirty="0" err="1"/>
              <a:t>pressure</a:t>
            </a:r>
            <a:r>
              <a:rPr lang="it-IT" sz="1400" dirty="0"/>
              <a:t> </a:t>
            </a:r>
            <a:r>
              <a:rPr lang="it-IT" sz="1400" dirty="0" err="1"/>
              <a:t>drops</a:t>
            </a:r>
            <a:r>
              <a:rPr lang="it-IT" sz="1400" dirty="0"/>
              <a:t>. </a:t>
            </a:r>
          </a:p>
          <a:p>
            <a:pPr algn="just">
              <a:tabLst>
                <a:tab pos="176213" algn="l"/>
              </a:tabLst>
            </a:pPr>
            <a:endParaRPr lang="it-IT" sz="1400" dirty="0"/>
          </a:p>
          <a:p>
            <a:pPr algn="just">
              <a:tabLst>
                <a:tab pos="176213" algn="l"/>
              </a:tabLst>
            </a:pPr>
            <a:r>
              <a:rPr lang="it-IT" sz="1400" dirty="0"/>
              <a:t>The </a:t>
            </a:r>
            <a:r>
              <a:rPr lang="it-IT" sz="1400" dirty="0" err="1"/>
              <a:t>inlet</a:t>
            </a:r>
            <a:r>
              <a:rPr lang="it-IT" sz="1400" dirty="0"/>
              <a:t> and outlet </a:t>
            </a:r>
            <a:r>
              <a:rPr lang="it-IT" sz="1400" dirty="0" err="1"/>
              <a:t>connections</a:t>
            </a:r>
            <a:r>
              <a:rPr lang="it-IT" sz="1400" dirty="0"/>
              <a:t> are </a:t>
            </a:r>
            <a:r>
              <a:rPr lang="it-IT" sz="1400" dirty="0" err="1"/>
              <a:t>equipped</a:t>
            </a:r>
            <a:r>
              <a:rPr lang="it-IT" sz="1400" dirty="0"/>
              <a:t> </a:t>
            </a:r>
            <a:r>
              <a:rPr lang="it-IT" sz="1400" dirty="0" err="1"/>
              <a:t>with</a:t>
            </a:r>
            <a:r>
              <a:rPr lang="it-IT" sz="1400" dirty="0"/>
              <a:t> air </a:t>
            </a:r>
            <a:r>
              <a:rPr lang="it-IT" sz="1400" dirty="0" err="1"/>
              <a:t>bleeding</a:t>
            </a:r>
            <a:r>
              <a:rPr lang="it-IT" sz="1400" dirty="0"/>
              <a:t> and </a:t>
            </a:r>
            <a:r>
              <a:rPr lang="it-IT" sz="1400" dirty="0" err="1"/>
              <a:t>draining</a:t>
            </a:r>
            <a:r>
              <a:rPr lang="it-IT" sz="1400" dirty="0"/>
              <a:t>. The </a:t>
            </a:r>
            <a:r>
              <a:rPr lang="it-IT" sz="1400" dirty="0" err="1"/>
              <a:t>closed-cell</a:t>
            </a:r>
            <a:r>
              <a:rPr lang="it-IT" sz="1400" dirty="0"/>
              <a:t> </a:t>
            </a:r>
            <a:r>
              <a:rPr lang="it-IT" sz="1400" dirty="0" err="1"/>
              <a:t>expanded</a:t>
            </a:r>
            <a:r>
              <a:rPr lang="it-IT" sz="1400" dirty="0"/>
              <a:t> neoprene </a:t>
            </a:r>
            <a:r>
              <a:rPr lang="it-IT" sz="1400" dirty="0" err="1"/>
              <a:t>insulation</a:t>
            </a:r>
            <a:r>
              <a:rPr lang="it-IT" sz="1400" dirty="0"/>
              <a:t> </a:t>
            </a:r>
            <a:r>
              <a:rPr lang="it-IT" sz="1400" dirty="0" err="1"/>
              <a:t>prevents</a:t>
            </a:r>
            <a:r>
              <a:rPr lang="it-IT" sz="1400" dirty="0"/>
              <a:t> the </a:t>
            </a:r>
            <a:r>
              <a:rPr lang="it-IT" sz="1400" dirty="0" err="1"/>
              <a:t>formation</a:t>
            </a:r>
            <a:r>
              <a:rPr lang="it-IT" sz="1400" dirty="0"/>
              <a:t> </a:t>
            </a:r>
            <a:r>
              <a:rPr lang="it-IT" sz="1400" dirty="0" err="1"/>
              <a:t>of</a:t>
            </a:r>
            <a:r>
              <a:rPr lang="it-IT" sz="1400" dirty="0"/>
              <a:t> </a:t>
            </a:r>
            <a:r>
              <a:rPr lang="it-IT" sz="1400" dirty="0" err="1"/>
              <a:t>condensation</a:t>
            </a:r>
            <a:r>
              <a:rPr lang="it-IT" sz="1400" dirty="0"/>
              <a:t> and </a:t>
            </a:r>
            <a:r>
              <a:rPr lang="it-IT" sz="1400" dirty="0" err="1"/>
              <a:t>reduces</a:t>
            </a:r>
            <a:r>
              <a:rPr lang="it-IT" sz="1400" dirty="0"/>
              <a:t> </a:t>
            </a:r>
            <a:r>
              <a:rPr lang="it-IT" sz="1400" dirty="0" err="1"/>
              <a:t>heat</a:t>
            </a:r>
            <a:r>
              <a:rPr lang="it-IT" sz="1400" dirty="0"/>
              <a:t> </a:t>
            </a:r>
            <a:r>
              <a:rPr lang="it-IT" sz="1400" dirty="0" err="1"/>
              <a:t>dispersion</a:t>
            </a:r>
            <a:r>
              <a:rPr lang="it-IT" sz="1400" dirty="0"/>
              <a:t>.</a:t>
            </a:r>
          </a:p>
        </p:txBody>
      </p:sp>
      <p:pic>
        <p:nvPicPr>
          <p:cNvPr id="19462" name="Picture 8" descr="006"/>
          <p:cNvPicPr>
            <a:picLocks noChangeAspect="1" noChangeArrowheads="1"/>
          </p:cNvPicPr>
          <p:nvPr/>
        </p:nvPicPr>
        <p:blipFill>
          <a:blip r:embed="rId4" cstate="print"/>
          <a:srcRect/>
          <a:stretch>
            <a:fillRect/>
          </a:stretch>
        </p:blipFill>
        <p:spPr bwMode="auto">
          <a:xfrm>
            <a:off x="3348038" y="1916113"/>
            <a:ext cx="863600" cy="530225"/>
          </a:xfrm>
          <a:prstGeom prst="rect">
            <a:avLst/>
          </a:prstGeom>
          <a:noFill/>
          <a:ln w="9525">
            <a:noFill/>
            <a:miter lim="800000"/>
            <a:headEnd/>
            <a:tailEnd/>
          </a:ln>
        </p:spPr>
      </p:pic>
      <p:sp>
        <p:nvSpPr>
          <p:cNvPr id="9"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COMPRESSOR &amp; WATER SIDE EXCHANGER</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056"/>
          <p:cNvPicPr>
            <a:picLocks noChangeAspect="1" noChangeArrowheads="1"/>
          </p:cNvPicPr>
          <p:nvPr/>
        </p:nvPicPr>
        <p:blipFill>
          <a:blip r:embed="rId2" cstate="print"/>
          <a:srcRect/>
          <a:stretch>
            <a:fillRect/>
          </a:stretch>
        </p:blipFill>
        <p:spPr bwMode="auto">
          <a:xfrm>
            <a:off x="6516688" y="908050"/>
            <a:ext cx="2344737" cy="3529013"/>
          </a:xfrm>
          <a:prstGeom prst="rect">
            <a:avLst/>
          </a:prstGeom>
          <a:noFill/>
          <a:ln w="9525">
            <a:noFill/>
            <a:miter lim="800000"/>
            <a:headEnd/>
            <a:tailEnd/>
          </a:ln>
        </p:spPr>
      </p:pic>
      <p:sp>
        <p:nvSpPr>
          <p:cNvPr id="20483" name="Text Box 5"/>
          <p:cNvSpPr txBox="1">
            <a:spLocks noChangeArrowheads="1"/>
          </p:cNvSpPr>
          <p:nvPr/>
        </p:nvSpPr>
        <p:spPr bwMode="auto">
          <a:xfrm>
            <a:off x="250825" y="1412875"/>
            <a:ext cx="6049963" cy="1217613"/>
          </a:xfrm>
          <a:prstGeom prst="rect">
            <a:avLst/>
          </a:prstGeom>
          <a:noFill/>
          <a:ln w="9525">
            <a:noFill/>
            <a:miter lim="800000"/>
            <a:headEnd/>
            <a:tailEnd/>
          </a:ln>
        </p:spPr>
        <p:txBody>
          <a:bodyPr>
            <a:spAutoFit/>
          </a:bodyPr>
          <a:lstStyle/>
          <a:p>
            <a:pPr algn="just">
              <a:tabLst>
                <a:tab pos="176213" algn="l"/>
              </a:tabLst>
            </a:pPr>
            <a:r>
              <a:rPr lang="it-IT" sz="1800" b="1"/>
              <a:t>AIR SIDE EXCHANGER</a:t>
            </a:r>
          </a:p>
          <a:p>
            <a:pPr algn="just">
              <a:tabLst>
                <a:tab pos="176213" algn="l"/>
              </a:tabLst>
            </a:pPr>
            <a:r>
              <a:rPr lang="it-IT" sz="1400"/>
              <a:t>The condenser (evaporator) is sized in order to operate at high ambient temperatures, it is composed of a finned pack exchange coil with aluminium fins and mechanically expanded copper piping to obtain improved metallic contact for maximum exchange capacity.</a:t>
            </a:r>
          </a:p>
        </p:txBody>
      </p:sp>
      <p:pic>
        <p:nvPicPr>
          <p:cNvPr id="20484" name="Picture 6" descr="057"/>
          <p:cNvPicPr>
            <a:picLocks noChangeAspect="1" noChangeArrowheads="1"/>
          </p:cNvPicPr>
          <p:nvPr/>
        </p:nvPicPr>
        <p:blipFill>
          <a:blip r:embed="rId3" cstate="print"/>
          <a:srcRect/>
          <a:stretch>
            <a:fillRect/>
          </a:stretch>
        </p:blipFill>
        <p:spPr bwMode="auto">
          <a:xfrm>
            <a:off x="250825" y="3451225"/>
            <a:ext cx="3600450" cy="2686050"/>
          </a:xfrm>
          <a:prstGeom prst="rect">
            <a:avLst/>
          </a:prstGeom>
          <a:noFill/>
          <a:ln w="9525">
            <a:noFill/>
            <a:miter lim="800000"/>
            <a:headEnd/>
            <a:tailEnd/>
          </a:ln>
        </p:spPr>
      </p:pic>
      <p:sp>
        <p:nvSpPr>
          <p:cNvPr id="20485" name="Text Box 7"/>
          <p:cNvSpPr txBox="1">
            <a:spLocks noChangeArrowheads="1"/>
          </p:cNvSpPr>
          <p:nvPr/>
        </p:nvSpPr>
        <p:spPr bwMode="auto">
          <a:xfrm>
            <a:off x="4067175" y="4724400"/>
            <a:ext cx="4752975" cy="1430338"/>
          </a:xfrm>
          <a:prstGeom prst="rect">
            <a:avLst/>
          </a:prstGeom>
          <a:noFill/>
          <a:ln w="9525">
            <a:noFill/>
            <a:miter lim="800000"/>
            <a:headEnd/>
            <a:tailEnd/>
          </a:ln>
        </p:spPr>
        <p:txBody>
          <a:bodyPr>
            <a:spAutoFit/>
          </a:bodyPr>
          <a:lstStyle/>
          <a:p>
            <a:pPr algn="just">
              <a:tabLst>
                <a:tab pos="176213" algn="l"/>
              </a:tabLst>
            </a:pPr>
            <a:r>
              <a:rPr lang="it-IT" sz="1800" b="1"/>
              <a:t>FANS</a:t>
            </a:r>
          </a:p>
          <a:p>
            <a:pPr algn="just">
              <a:tabLst>
                <a:tab pos="176213" algn="l"/>
              </a:tabLst>
            </a:pPr>
            <a:r>
              <a:rPr lang="it-IT" sz="1400"/>
              <a:t>ERAC/H/F units are equipped with new generation axial fans made from a composite material: aluminium and reinforced plastic.</a:t>
            </a:r>
          </a:p>
          <a:p>
            <a:pPr algn="just">
              <a:tabLst>
                <a:tab pos="176213" algn="l"/>
              </a:tabLst>
            </a:pPr>
            <a:r>
              <a:rPr lang="it-IT" sz="1400"/>
              <a:t>This solution creates significant advantages in terms of efficiency, reliability and noise level.</a:t>
            </a:r>
          </a:p>
        </p:txBody>
      </p:sp>
      <p:sp>
        <p:nvSpPr>
          <p:cNvPr id="9"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AIR SIDE EXCHANGER &amp; FANS</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58"/>
          <p:cNvPicPr>
            <a:picLocks noChangeAspect="1" noChangeArrowheads="1"/>
          </p:cNvPicPr>
          <p:nvPr/>
        </p:nvPicPr>
        <p:blipFill>
          <a:blip r:embed="rId2" cstate="print"/>
          <a:srcRect/>
          <a:stretch>
            <a:fillRect/>
          </a:stretch>
        </p:blipFill>
        <p:spPr bwMode="auto">
          <a:xfrm>
            <a:off x="179388" y="1700213"/>
            <a:ext cx="1905000" cy="3168650"/>
          </a:xfrm>
          <a:prstGeom prst="rect">
            <a:avLst/>
          </a:prstGeom>
          <a:noFill/>
          <a:ln w="9525">
            <a:noFill/>
            <a:miter lim="800000"/>
            <a:headEnd/>
            <a:tailEnd/>
          </a:ln>
        </p:spPr>
      </p:pic>
      <p:sp>
        <p:nvSpPr>
          <p:cNvPr id="21507" name="Text Box 6"/>
          <p:cNvSpPr txBox="1">
            <a:spLocks noChangeArrowheads="1"/>
          </p:cNvSpPr>
          <p:nvPr/>
        </p:nvSpPr>
        <p:spPr bwMode="auto">
          <a:xfrm>
            <a:off x="2195513" y="908050"/>
            <a:ext cx="6840537" cy="5046663"/>
          </a:xfrm>
          <a:prstGeom prst="rect">
            <a:avLst/>
          </a:prstGeom>
          <a:noFill/>
          <a:ln w="9525">
            <a:noFill/>
            <a:miter lim="800000"/>
            <a:headEnd/>
            <a:tailEnd/>
          </a:ln>
        </p:spPr>
        <p:txBody>
          <a:bodyPr>
            <a:spAutoFit/>
          </a:bodyPr>
          <a:lstStyle/>
          <a:p>
            <a:pPr algn="just">
              <a:tabLst>
                <a:tab pos="176213" algn="l"/>
              </a:tabLst>
            </a:pPr>
            <a:r>
              <a:rPr lang="it-IT" sz="1800" b="1"/>
              <a:t>HYDRAULIC CIRCUIT</a:t>
            </a:r>
          </a:p>
          <a:p>
            <a:pPr>
              <a:tabLst>
                <a:tab pos="176213" algn="l"/>
              </a:tabLst>
            </a:pPr>
            <a:r>
              <a:rPr lang="it-IT" sz="1400"/>
              <a:t>ERAC/H/F units are available with the following hydraulic configurations:</a:t>
            </a:r>
          </a:p>
          <a:p>
            <a:pPr>
              <a:buFontTx/>
              <a:buChar char="•"/>
              <a:tabLst>
                <a:tab pos="176213" algn="l"/>
              </a:tabLst>
            </a:pPr>
            <a:r>
              <a:rPr lang="it-IT" sz="1400"/>
              <a:t> Without pump;</a:t>
            </a:r>
          </a:p>
          <a:p>
            <a:pPr>
              <a:buFontTx/>
              <a:buChar char="•"/>
              <a:tabLst>
                <a:tab pos="176213" algn="l"/>
              </a:tabLst>
            </a:pPr>
            <a:r>
              <a:rPr lang="it-IT" sz="1400"/>
              <a:t> Unit equipped with 1 pump;</a:t>
            </a:r>
          </a:p>
          <a:p>
            <a:pPr>
              <a:buFontTx/>
              <a:buChar char="•"/>
              <a:tabLst>
                <a:tab pos="176213" algn="l"/>
              </a:tabLst>
            </a:pPr>
            <a:r>
              <a:rPr lang="it-IT" sz="1400"/>
              <a:t> Unit equipped with 2 pumps;</a:t>
            </a:r>
          </a:p>
          <a:p>
            <a:pPr>
              <a:buFontTx/>
              <a:buChar char="•"/>
              <a:tabLst>
                <a:tab pos="176213" algn="l"/>
              </a:tabLst>
            </a:pPr>
            <a:r>
              <a:rPr lang="it-IT" sz="1400"/>
              <a:t> Unit equipped with 1 pump and a water tank;</a:t>
            </a:r>
          </a:p>
          <a:p>
            <a:pPr>
              <a:buFontTx/>
              <a:buChar char="•"/>
              <a:tabLst>
                <a:tab pos="176213" algn="l"/>
              </a:tabLst>
            </a:pPr>
            <a:r>
              <a:rPr lang="it-IT" sz="1400"/>
              <a:t> Unit equipped with 2 pumps and a water tank;</a:t>
            </a:r>
          </a:p>
          <a:p>
            <a:pPr>
              <a:buFontTx/>
              <a:buChar char="•"/>
              <a:tabLst>
                <a:tab pos="176213" algn="l"/>
              </a:tabLst>
            </a:pPr>
            <a:r>
              <a:rPr lang="it-IT" sz="1400"/>
              <a:t> Unit equipped with 1 pump and a water tank in primary/secondary configuration;</a:t>
            </a:r>
          </a:p>
          <a:p>
            <a:pPr>
              <a:buFontTx/>
              <a:buChar char="•"/>
              <a:tabLst>
                <a:tab pos="176213" algn="l"/>
              </a:tabLst>
            </a:pPr>
            <a:r>
              <a:rPr lang="it-IT" sz="1400"/>
              <a:t> Unit equipped with a water tank only.</a:t>
            </a:r>
          </a:p>
          <a:p>
            <a:pPr>
              <a:buFontTx/>
              <a:buChar char="•"/>
              <a:tabLst>
                <a:tab pos="176213" algn="l"/>
              </a:tabLst>
            </a:pPr>
            <a:endParaRPr lang="it-IT" sz="1400"/>
          </a:p>
          <a:p>
            <a:pPr>
              <a:buFontTx/>
              <a:buChar char="•"/>
              <a:tabLst>
                <a:tab pos="176213" algn="l"/>
              </a:tabLst>
            </a:pPr>
            <a:endParaRPr lang="it-IT" sz="1400"/>
          </a:p>
          <a:p>
            <a:pPr>
              <a:tabLst>
                <a:tab pos="176213" algn="l"/>
              </a:tabLst>
            </a:pPr>
            <a:r>
              <a:rPr lang="it-IT" sz="1400"/>
              <a:t>Main hydraulic components:</a:t>
            </a:r>
          </a:p>
          <a:p>
            <a:pPr>
              <a:buFontTx/>
              <a:buChar char="•"/>
              <a:tabLst>
                <a:tab pos="176213" algn="l"/>
              </a:tabLst>
            </a:pPr>
            <a:r>
              <a:rPr lang="it-IT" sz="1400"/>
              <a:t> Dryer filter;</a:t>
            </a:r>
          </a:p>
          <a:p>
            <a:pPr>
              <a:buFontTx/>
              <a:buChar char="•"/>
              <a:tabLst>
                <a:tab pos="176213" algn="l"/>
              </a:tabLst>
            </a:pPr>
            <a:r>
              <a:rPr lang="it-IT" sz="1400"/>
              <a:t> Liquid sight glass;</a:t>
            </a:r>
          </a:p>
          <a:p>
            <a:pPr>
              <a:buFontTx/>
              <a:buChar char="•"/>
              <a:tabLst>
                <a:tab pos="176213" algn="l"/>
              </a:tabLst>
            </a:pPr>
            <a:r>
              <a:rPr lang="it-IT" sz="1400"/>
              <a:t> Dual flow thermostatic expansion valve with external equalisation in stainless steel;</a:t>
            </a:r>
          </a:p>
          <a:p>
            <a:pPr>
              <a:buFontTx/>
              <a:buChar char="•"/>
              <a:tabLst>
                <a:tab pos="176213" algn="l"/>
              </a:tabLst>
            </a:pPr>
            <a:r>
              <a:rPr lang="it-IT" sz="1400"/>
              <a:t> High and low pressure switches;</a:t>
            </a:r>
          </a:p>
          <a:p>
            <a:pPr>
              <a:buFontTx/>
              <a:buChar char="•"/>
              <a:tabLst>
                <a:tab pos="176213" algn="l"/>
              </a:tabLst>
            </a:pPr>
            <a:r>
              <a:rPr lang="it-IT" sz="1400"/>
              <a:t> Cycle inversion valve (ERAH);</a:t>
            </a:r>
          </a:p>
          <a:p>
            <a:pPr>
              <a:buFontTx/>
              <a:buChar char="•"/>
              <a:tabLst>
                <a:tab pos="176213" algn="l"/>
              </a:tabLst>
            </a:pPr>
            <a:r>
              <a:rPr lang="it-IT" sz="1400"/>
              <a:t> Liquid receiver (ERAH);</a:t>
            </a:r>
          </a:p>
          <a:p>
            <a:pPr>
              <a:buFontTx/>
              <a:buChar char="•"/>
              <a:tabLst>
                <a:tab pos="176213" algn="l"/>
              </a:tabLst>
            </a:pPr>
            <a:r>
              <a:rPr lang="it-IT" sz="1400"/>
              <a:t> Differential water flow pressure switch.</a:t>
            </a:r>
          </a:p>
          <a:p>
            <a:pPr>
              <a:buFontTx/>
              <a:buChar char="•"/>
              <a:tabLst>
                <a:tab pos="176213" algn="l"/>
              </a:tabLst>
            </a:pPr>
            <a:r>
              <a:rPr lang="it-IT" sz="1400"/>
              <a:t> Direct onboard connections for:</a:t>
            </a:r>
          </a:p>
          <a:p>
            <a:pPr>
              <a:tabLst>
                <a:tab pos="176213" algn="l"/>
              </a:tabLst>
            </a:pPr>
            <a:r>
              <a:rPr lang="it-IT" sz="1400"/>
              <a:t>     - Checking the liquid sight glass;</a:t>
            </a:r>
          </a:p>
          <a:p>
            <a:pPr>
              <a:tabLst>
                <a:tab pos="176213" algn="l"/>
              </a:tabLst>
            </a:pPr>
            <a:r>
              <a:rPr lang="it-IT" sz="1400"/>
              <a:t>     - Setting the expansion valve;</a:t>
            </a:r>
          </a:p>
          <a:p>
            <a:pPr>
              <a:tabLst>
                <a:tab pos="176213" algn="l"/>
              </a:tabLst>
            </a:pPr>
            <a:r>
              <a:rPr lang="it-IT" sz="1400"/>
              <a:t>     - Refrigerant load.</a:t>
            </a:r>
          </a:p>
        </p:txBody>
      </p:sp>
      <p:sp>
        <p:nvSpPr>
          <p:cNvPr id="6"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HYDRAULIC CIRCUIT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50825" y="1125538"/>
            <a:ext cx="4465638" cy="2706687"/>
          </a:xfrm>
          <a:prstGeom prst="rect">
            <a:avLst/>
          </a:prstGeom>
          <a:noFill/>
          <a:ln w="9525">
            <a:noFill/>
            <a:miter lim="800000"/>
            <a:headEnd/>
            <a:tailEnd/>
          </a:ln>
        </p:spPr>
        <p:txBody>
          <a:bodyPr>
            <a:spAutoFit/>
          </a:bodyPr>
          <a:lstStyle/>
          <a:p>
            <a:pPr algn="just">
              <a:tabLst>
                <a:tab pos="176213" algn="l"/>
              </a:tabLst>
            </a:pPr>
            <a:r>
              <a:rPr lang="it-IT" sz="1800" b="1"/>
              <a:t>ELECTRONIC EXPANSION VALVE</a:t>
            </a:r>
          </a:p>
          <a:p>
            <a:pPr algn="just">
              <a:tabLst>
                <a:tab pos="176213" algn="l"/>
              </a:tabLst>
            </a:pPr>
            <a:r>
              <a:rPr lang="it-IT" sz="1400"/>
              <a:t>Units equipped with UpCO1m control use an electronic expansion valve driven by a driver which sends signals to open and close the valve depending on the level of super-heating required.</a:t>
            </a:r>
          </a:p>
          <a:p>
            <a:pPr algn="just">
              <a:tabLst>
                <a:tab pos="176213" algn="l"/>
              </a:tabLst>
            </a:pPr>
            <a:r>
              <a:rPr lang="it-IT" sz="1400"/>
              <a:t>When the compressor is idle, refrigerant doesn’t flow through the valve. When there is a request for cooling, and the compressor is activated, the driver is informed of the action which is taking place and it starts to control the mass flow of refrigerant, positioning the electronic expansion valve in the operating conditions required according to the operation of the system.</a:t>
            </a:r>
          </a:p>
        </p:txBody>
      </p:sp>
      <p:sp>
        <p:nvSpPr>
          <p:cNvPr id="22531" name="Text Box 6"/>
          <p:cNvSpPr txBox="1">
            <a:spLocks noChangeArrowheads="1"/>
          </p:cNvSpPr>
          <p:nvPr/>
        </p:nvSpPr>
        <p:spPr bwMode="auto">
          <a:xfrm>
            <a:off x="4932363" y="4797425"/>
            <a:ext cx="3816350" cy="1004888"/>
          </a:xfrm>
          <a:prstGeom prst="rect">
            <a:avLst/>
          </a:prstGeom>
          <a:noFill/>
          <a:ln w="9525">
            <a:noFill/>
            <a:miter lim="800000"/>
            <a:headEnd/>
            <a:tailEnd/>
          </a:ln>
        </p:spPr>
        <p:txBody>
          <a:bodyPr>
            <a:spAutoFit/>
          </a:bodyPr>
          <a:lstStyle/>
          <a:p>
            <a:pPr algn="just">
              <a:tabLst>
                <a:tab pos="176213" algn="l"/>
              </a:tabLst>
            </a:pPr>
            <a:r>
              <a:rPr lang="it-IT" sz="1800" b="1"/>
              <a:t>ANTIVIBRATION SUPPORTS</a:t>
            </a:r>
          </a:p>
          <a:p>
            <a:pPr algn="just">
              <a:tabLst>
                <a:tab pos="176213" algn="l"/>
              </a:tabLst>
            </a:pPr>
            <a:r>
              <a:rPr lang="it-IT" sz="1400"/>
              <a:t>Both rubber and spring anti-vibration supports are available as optional to insulate the unit from the support slub.</a:t>
            </a:r>
          </a:p>
        </p:txBody>
      </p:sp>
      <p:pic>
        <p:nvPicPr>
          <p:cNvPr id="22532" name="Picture 7" descr="019"/>
          <p:cNvPicPr>
            <a:picLocks noChangeAspect="1" noChangeArrowheads="1"/>
          </p:cNvPicPr>
          <p:nvPr/>
        </p:nvPicPr>
        <p:blipFill>
          <a:blip r:embed="rId2" cstate="print"/>
          <a:srcRect/>
          <a:stretch>
            <a:fillRect/>
          </a:stretch>
        </p:blipFill>
        <p:spPr bwMode="auto">
          <a:xfrm>
            <a:off x="4859338" y="1341438"/>
            <a:ext cx="4032250" cy="2203450"/>
          </a:xfrm>
          <a:prstGeom prst="rect">
            <a:avLst/>
          </a:prstGeom>
          <a:noFill/>
          <a:ln w="9525">
            <a:noFill/>
            <a:miter lim="800000"/>
            <a:headEnd/>
            <a:tailEnd/>
          </a:ln>
        </p:spPr>
      </p:pic>
      <p:pic>
        <p:nvPicPr>
          <p:cNvPr id="22533" name="Picture 9"/>
          <p:cNvPicPr>
            <a:picLocks noChangeAspect="1" noChangeArrowheads="1"/>
          </p:cNvPicPr>
          <p:nvPr/>
        </p:nvPicPr>
        <p:blipFill>
          <a:blip r:embed="rId3" cstate="print"/>
          <a:srcRect/>
          <a:stretch>
            <a:fillRect/>
          </a:stretch>
        </p:blipFill>
        <p:spPr bwMode="auto">
          <a:xfrm>
            <a:off x="684213" y="4076700"/>
            <a:ext cx="2081212" cy="2376488"/>
          </a:xfrm>
          <a:prstGeom prst="rect">
            <a:avLst/>
          </a:prstGeom>
          <a:noFill/>
          <a:ln w="9525">
            <a:noFill/>
            <a:miter lim="800000"/>
            <a:headEnd/>
            <a:tailEnd/>
          </a:ln>
        </p:spPr>
      </p:pic>
      <p:pic>
        <p:nvPicPr>
          <p:cNvPr id="22534" name="Picture 10"/>
          <p:cNvPicPr>
            <a:picLocks noChangeAspect="1" noChangeArrowheads="1"/>
          </p:cNvPicPr>
          <p:nvPr/>
        </p:nvPicPr>
        <p:blipFill>
          <a:blip r:embed="rId4" cstate="print"/>
          <a:srcRect/>
          <a:stretch>
            <a:fillRect/>
          </a:stretch>
        </p:blipFill>
        <p:spPr bwMode="auto">
          <a:xfrm>
            <a:off x="2771775" y="4581525"/>
            <a:ext cx="2016125" cy="1535113"/>
          </a:xfrm>
          <a:prstGeom prst="rect">
            <a:avLst/>
          </a:prstGeom>
          <a:noFill/>
          <a:ln w="9525">
            <a:noFill/>
            <a:miter lim="800000"/>
            <a:headEnd/>
            <a:tailEnd/>
          </a:ln>
        </p:spPr>
      </p:pic>
      <p:sp>
        <p:nvSpPr>
          <p:cNvPr id="9"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COMPONENTS: </a:t>
            </a:r>
            <a:r>
              <a:rPr lang="it-IT" sz="1200" dirty="0" smtClean="0">
                <a:solidFill>
                  <a:schemeClr val="bg1"/>
                </a:solidFill>
                <a:latin typeface="Arial" charset="0"/>
              </a:rPr>
              <a:t>ELECTRONIC EXPANSION VALVE &amp; ANTIVIBRATION SUPPORTS</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007"/>
          <p:cNvPicPr>
            <a:picLocks noChangeAspect="1" noChangeArrowheads="1"/>
          </p:cNvPicPr>
          <p:nvPr/>
        </p:nvPicPr>
        <p:blipFill>
          <a:blip r:embed="rId2" cstate="print"/>
          <a:srcRect/>
          <a:stretch>
            <a:fillRect/>
          </a:stretch>
        </p:blipFill>
        <p:spPr bwMode="auto">
          <a:xfrm>
            <a:off x="827088" y="2924175"/>
            <a:ext cx="3076575" cy="3343275"/>
          </a:xfrm>
          <a:prstGeom prst="rect">
            <a:avLst/>
          </a:prstGeom>
          <a:noFill/>
          <a:ln w="9525">
            <a:noFill/>
            <a:miter lim="800000"/>
            <a:headEnd/>
            <a:tailEnd/>
          </a:ln>
        </p:spPr>
      </p:pic>
      <p:pic>
        <p:nvPicPr>
          <p:cNvPr id="23555" name="Picture 4" descr="008"/>
          <p:cNvPicPr>
            <a:picLocks noChangeAspect="1" noChangeArrowheads="1"/>
          </p:cNvPicPr>
          <p:nvPr/>
        </p:nvPicPr>
        <p:blipFill>
          <a:blip r:embed="rId3" cstate="print"/>
          <a:srcRect/>
          <a:stretch>
            <a:fillRect/>
          </a:stretch>
        </p:blipFill>
        <p:spPr bwMode="auto">
          <a:xfrm>
            <a:off x="4500563" y="3213100"/>
            <a:ext cx="3673475" cy="2978150"/>
          </a:xfrm>
          <a:prstGeom prst="rect">
            <a:avLst/>
          </a:prstGeom>
          <a:noFill/>
          <a:ln w="9525">
            <a:noFill/>
            <a:miter lim="800000"/>
            <a:headEnd/>
            <a:tailEnd/>
          </a:ln>
        </p:spPr>
      </p:pic>
      <p:pic>
        <p:nvPicPr>
          <p:cNvPr id="23556" name="Picture 5" descr="006"/>
          <p:cNvPicPr>
            <a:picLocks noChangeAspect="1" noChangeArrowheads="1"/>
          </p:cNvPicPr>
          <p:nvPr/>
        </p:nvPicPr>
        <p:blipFill>
          <a:blip r:embed="rId4" cstate="print"/>
          <a:srcRect/>
          <a:stretch>
            <a:fillRect/>
          </a:stretch>
        </p:blipFill>
        <p:spPr bwMode="auto">
          <a:xfrm>
            <a:off x="7524750" y="2781300"/>
            <a:ext cx="1296988" cy="796925"/>
          </a:xfrm>
          <a:prstGeom prst="rect">
            <a:avLst/>
          </a:prstGeom>
          <a:noFill/>
          <a:ln w="9525">
            <a:noFill/>
            <a:miter lim="800000"/>
            <a:headEnd/>
            <a:tailEnd/>
          </a:ln>
        </p:spPr>
      </p:pic>
      <p:sp>
        <p:nvSpPr>
          <p:cNvPr id="23557" name="Text Box 6"/>
          <p:cNvSpPr txBox="1">
            <a:spLocks noChangeArrowheads="1"/>
          </p:cNvSpPr>
          <p:nvPr/>
        </p:nvSpPr>
        <p:spPr bwMode="auto">
          <a:xfrm>
            <a:off x="323850" y="1196975"/>
            <a:ext cx="8353425" cy="1581150"/>
          </a:xfrm>
          <a:prstGeom prst="rect">
            <a:avLst/>
          </a:prstGeom>
          <a:noFill/>
          <a:ln w="9525">
            <a:noFill/>
            <a:miter lim="800000"/>
            <a:headEnd/>
            <a:tailEnd/>
          </a:ln>
        </p:spPr>
        <p:txBody>
          <a:bodyPr>
            <a:spAutoFit/>
          </a:bodyPr>
          <a:lstStyle/>
          <a:p>
            <a:pPr algn="just">
              <a:tabLst>
                <a:tab pos="176213" algn="l"/>
              </a:tabLst>
            </a:pPr>
            <a:r>
              <a:rPr lang="it-IT" sz="1400"/>
              <a:t>Tandem units are equipped with two separated compressors on the same circuit.</a:t>
            </a:r>
          </a:p>
          <a:p>
            <a:pPr algn="just">
              <a:tabLst>
                <a:tab pos="176213" algn="l"/>
              </a:tabLst>
            </a:pPr>
            <a:endParaRPr lang="it-IT" sz="1400"/>
          </a:p>
          <a:p>
            <a:pPr algn="just">
              <a:tabLst>
                <a:tab pos="176213" algn="l"/>
              </a:tabLst>
            </a:pPr>
            <a:r>
              <a:rPr lang="it-IT" sz="1400"/>
              <a:t>The exchange surfaces are constant and sized for the maximum available power which can be supplied; this means that, when the power is reduced (partialized unit), the thermal difference in the heat exchangers are reduced (due to an increase in the evaporation temperature and a decrease in the condensing temperature of the refrigerant cycle) allowing elevated efficiency even during operation at partial load.</a:t>
            </a:r>
          </a:p>
        </p:txBody>
      </p:sp>
      <p:sp>
        <p:nvSpPr>
          <p:cNvPr id="8"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FEATURES: TANDEM CIRCUIT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009"/>
          <p:cNvPicPr>
            <a:picLocks noChangeAspect="1" noChangeArrowheads="1"/>
          </p:cNvPicPr>
          <p:nvPr/>
        </p:nvPicPr>
        <p:blipFill>
          <a:blip r:embed="rId2" cstate="print"/>
          <a:srcRect/>
          <a:stretch>
            <a:fillRect/>
          </a:stretch>
        </p:blipFill>
        <p:spPr bwMode="auto">
          <a:xfrm>
            <a:off x="6659563" y="3644900"/>
            <a:ext cx="2051050" cy="788988"/>
          </a:xfrm>
          <a:prstGeom prst="rect">
            <a:avLst/>
          </a:prstGeom>
          <a:noFill/>
          <a:ln w="9525">
            <a:noFill/>
            <a:miter lim="800000"/>
            <a:headEnd/>
            <a:tailEnd/>
          </a:ln>
        </p:spPr>
      </p:pic>
      <p:pic>
        <p:nvPicPr>
          <p:cNvPr id="24579" name="Picture 4" descr="010"/>
          <p:cNvPicPr>
            <a:picLocks noChangeAspect="1" noChangeArrowheads="1"/>
          </p:cNvPicPr>
          <p:nvPr/>
        </p:nvPicPr>
        <p:blipFill>
          <a:blip r:embed="rId3" cstate="print"/>
          <a:srcRect/>
          <a:stretch>
            <a:fillRect/>
          </a:stretch>
        </p:blipFill>
        <p:spPr bwMode="auto">
          <a:xfrm>
            <a:off x="4284663" y="4537075"/>
            <a:ext cx="4751387" cy="1570038"/>
          </a:xfrm>
          <a:prstGeom prst="rect">
            <a:avLst/>
          </a:prstGeom>
          <a:noFill/>
          <a:ln w="9525">
            <a:noFill/>
            <a:miter lim="800000"/>
            <a:headEnd/>
            <a:tailEnd/>
          </a:ln>
        </p:spPr>
      </p:pic>
      <p:pic>
        <p:nvPicPr>
          <p:cNvPr id="24580" name="Picture 6" descr="012"/>
          <p:cNvPicPr>
            <a:picLocks noChangeAspect="1" noChangeArrowheads="1"/>
          </p:cNvPicPr>
          <p:nvPr/>
        </p:nvPicPr>
        <p:blipFill>
          <a:blip r:embed="rId4" cstate="print"/>
          <a:srcRect/>
          <a:stretch>
            <a:fillRect/>
          </a:stretch>
        </p:blipFill>
        <p:spPr bwMode="auto">
          <a:xfrm>
            <a:off x="611188" y="981075"/>
            <a:ext cx="3024187" cy="2730500"/>
          </a:xfrm>
          <a:prstGeom prst="rect">
            <a:avLst/>
          </a:prstGeom>
          <a:noFill/>
          <a:ln w="9525">
            <a:noFill/>
            <a:miter lim="800000"/>
            <a:headEnd/>
            <a:tailEnd/>
          </a:ln>
        </p:spPr>
      </p:pic>
      <p:sp>
        <p:nvSpPr>
          <p:cNvPr id="24581" name="Text Box 7"/>
          <p:cNvSpPr txBox="1">
            <a:spLocks noChangeArrowheads="1"/>
          </p:cNvSpPr>
          <p:nvPr/>
        </p:nvSpPr>
        <p:spPr bwMode="auto">
          <a:xfrm>
            <a:off x="4284663" y="996950"/>
            <a:ext cx="4248150" cy="2432050"/>
          </a:xfrm>
          <a:prstGeom prst="rect">
            <a:avLst/>
          </a:prstGeom>
          <a:noFill/>
          <a:ln w="9525">
            <a:noFill/>
            <a:miter lim="800000"/>
            <a:headEnd/>
            <a:tailEnd/>
          </a:ln>
        </p:spPr>
        <p:txBody>
          <a:bodyPr>
            <a:spAutoFit/>
          </a:bodyPr>
          <a:lstStyle/>
          <a:p>
            <a:pPr algn="just">
              <a:tabLst>
                <a:tab pos="176213" algn="l"/>
              </a:tabLst>
            </a:pPr>
            <a:r>
              <a:rPr lang="it-IT" sz="1400"/>
              <a:t>ERAF are free-cooling chillers which exploit the external low temperature to reduce, or even eliminate (depending on the external temperature itself), the use of the refrigeration cycle, i.e. the compressors, which are the components principally responsible for energy consumption.</a:t>
            </a:r>
          </a:p>
          <a:p>
            <a:pPr algn="just">
              <a:tabLst>
                <a:tab pos="176213" algn="l"/>
              </a:tabLst>
            </a:pPr>
            <a:endParaRPr lang="it-IT" sz="1400"/>
          </a:p>
          <a:p>
            <a:pPr algn="just">
              <a:tabLst>
                <a:tab pos="176213" algn="l"/>
              </a:tabLst>
            </a:pPr>
            <a:r>
              <a:rPr lang="it-IT" sz="1400"/>
              <a:t>This system exploits the air / water exchangers which are integrated in the unit itself. In this way, chilled water is produced using external air; energy consumption is therefore limited to the fans.</a:t>
            </a:r>
          </a:p>
        </p:txBody>
      </p:sp>
      <p:pic>
        <p:nvPicPr>
          <p:cNvPr id="24582" name="Picture 8" descr="free"/>
          <p:cNvPicPr>
            <a:picLocks noChangeAspect="1" noChangeArrowheads="1"/>
          </p:cNvPicPr>
          <p:nvPr/>
        </p:nvPicPr>
        <p:blipFill>
          <a:blip r:embed="rId5" cstate="print"/>
          <a:srcRect/>
          <a:stretch>
            <a:fillRect/>
          </a:stretch>
        </p:blipFill>
        <p:spPr bwMode="auto">
          <a:xfrm>
            <a:off x="179388" y="3933825"/>
            <a:ext cx="4008437" cy="2544763"/>
          </a:xfrm>
          <a:prstGeom prst="rect">
            <a:avLst/>
          </a:prstGeom>
          <a:noFill/>
          <a:ln w="9525">
            <a:noFill/>
            <a:miter lim="800000"/>
            <a:headEnd/>
            <a:tailEnd/>
          </a:ln>
        </p:spPr>
      </p:pic>
      <p:sp>
        <p:nvSpPr>
          <p:cNvPr id="9"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FEATURES: FREE-COOLING SYSTEM</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179512" y="3809755"/>
            <a:ext cx="5940000" cy="2571573"/>
          </a:xfrm>
          <a:prstGeom prst="rect">
            <a:avLst/>
          </a:prstGeom>
          <a:noFill/>
          <a:ln w="9525">
            <a:noFill/>
            <a:miter lim="800000"/>
            <a:headEnd/>
            <a:tailEnd/>
          </a:ln>
        </p:spPr>
      </p:pic>
      <p:sp>
        <p:nvSpPr>
          <p:cNvPr id="99"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FEATURES</a:t>
            </a:r>
            <a:r>
              <a:rPr lang="it-IT" sz="1200" dirty="0">
                <a:solidFill>
                  <a:schemeClr val="bg1"/>
                </a:solidFill>
                <a:latin typeface="Arial" charset="0"/>
              </a:rPr>
              <a:t>: PARTIAL HEAT RECOVERY</a:t>
            </a:r>
          </a:p>
        </p:txBody>
      </p:sp>
      <p:sp>
        <p:nvSpPr>
          <p:cNvPr id="64515" name="Rettangolo 148"/>
          <p:cNvSpPr>
            <a:spLocks noChangeArrowheads="1"/>
          </p:cNvSpPr>
          <p:nvPr/>
        </p:nvSpPr>
        <p:spPr bwMode="auto">
          <a:xfrm>
            <a:off x="250825" y="1341438"/>
            <a:ext cx="8497888" cy="2308324"/>
          </a:xfrm>
          <a:prstGeom prst="rect">
            <a:avLst/>
          </a:prstGeom>
          <a:noFill/>
          <a:ln w="9525">
            <a:noFill/>
            <a:miter lim="800000"/>
            <a:headEnd/>
            <a:tailEnd/>
          </a:ln>
        </p:spPr>
        <p:txBody>
          <a:bodyPr>
            <a:spAutoFit/>
          </a:bodyPr>
          <a:lstStyle/>
          <a:p>
            <a:r>
              <a:rPr lang="en-US" sz="1800" dirty="0"/>
              <a:t>In the </a:t>
            </a:r>
            <a:r>
              <a:rPr lang="en-US" sz="1800" dirty="0" smtClean="0"/>
              <a:t>AQUAFLAIR ERA </a:t>
            </a:r>
            <a:r>
              <a:rPr lang="en-US" sz="1800" dirty="0"/>
              <a:t>range, both partial and total </a:t>
            </a:r>
            <a:r>
              <a:rPr lang="en-US" sz="1800" dirty="0" smtClean="0"/>
              <a:t>heat recovery </a:t>
            </a:r>
            <a:r>
              <a:rPr lang="en-US" sz="1800" dirty="0"/>
              <a:t>are carried out by plate heat </a:t>
            </a:r>
            <a:r>
              <a:rPr lang="en-US" sz="1800" dirty="0" smtClean="0"/>
              <a:t>exchangers placed </a:t>
            </a:r>
            <a:r>
              <a:rPr lang="en-US" sz="1800" dirty="0"/>
              <a:t>between the discharge section of </a:t>
            </a:r>
            <a:r>
              <a:rPr lang="en-US" sz="1800" dirty="0" smtClean="0"/>
              <a:t>the compressor </a:t>
            </a:r>
            <a:r>
              <a:rPr lang="en-US" sz="1800" dirty="0"/>
              <a:t>and the air condenser; the </a:t>
            </a:r>
            <a:r>
              <a:rPr lang="en-US" sz="1800" dirty="0" smtClean="0"/>
              <a:t>following diagram </a:t>
            </a:r>
            <a:r>
              <a:rPr lang="en-US" sz="1800" dirty="0"/>
              <a:t>shows the recovery circuit within the unit </a:t>
            </a:r>
            <a:r>
              <a:rPr lang="en-US" sz="1800" dirty="0" smtClean="0"/>
              <a:t>and </a:t>
            </a:r>
            <a:r>
              <a:rPr lang="it-IT" sz="1800" dirty="0" smtClean="0"/>
              <a:t>the </a:t>
            </a:r>
            <a:r>
              <a:rPr lang="it-IT" sz="1800" dirty="0" err="1"/>
              <a:t>circuit</a:t>
            </a:r>
            <a:r>
              <a:rPr lang="it-IT" sz="1800" dirty="0"/>
              <a:t> </a:t>
            </a:r>
            <a:r>
              <a:rPr lang="it-IT" sz="1800" dirty="0" err="1"/>
              <a:t>used</a:t>
            </a:r>
            <a:r>
              <a:rPr lang="it-IT" sz="1800" dirty="0"/>
              <a:t>.</a:t>
            </a:r>
          </a:p>
          <a:p>
            <a:r>
              <a:rPr lang="en-US" sz="1800" dirty="0"/>
              <a:t>For correct operation of the chiller it is necessary </a:t>
            </a:r>
            <a:r>
              <a:rPr lang="en-US" sz="1800" dirty="0" smtClean="0"/>
              <a:t>to avoid </a:t>
            </a:r>
            <a:r>
              <a:rPr lang="en-US" sz="1800" dirty="0"/>
              <a:t>supplying the recovery exchanger (R) with </a:t>
            </a:r>
            <a:r>
              <a:rPr lang="en-US" sz="1800" dirty="0" smtClean="0"/>
              <a:t>water which </a:t>
            </a:r>
            <a:r>
              <a:rPr lang="en-US" sz="1800" dirty="0"/>
              <a:t>is too cold (temperatures lower than 30°C).</a:t>
            </a:r>
          </a:p>
          <a:p>
            <a:r>
              <a:rPr lang="en-US" sz="1800" dirty="0"/>
              <a:t>For this reason, it is advisable to install a 3-way valve</a:t>
            </a:r>
          </a:p>
          <a:p>
            <a:r>
              <a:rPr lang="en-US" sz="1800" dirty="0"/>
              <a:t>(MV ) as shown in the diagram.</a:t>
            </a:r>
            <a:endParaRPr lang="it-IT" sz="1800" b="1" dirty="0"/>
          </a:p>
        </p:txBody>
      </p:sp>
      <p:sp>
        <p:nvSpPr>
          <p:cNvPr id="64516" name="Text Box 7"/>
          <p:cNvSpPr txBox="1">
            <a:spLocks noChangeArrowheads="1"/>
          </p:cNvSpPr>
          <p:nvPr/>
        </p:nvSpPr>
        <p:spPr bwMode="auto">
          <a:xfrm>
            <a:off x="100013" y="892175"/>
            <a:ext cx="5715000" cy="427038"/>
          </a:xfrm>
          <a:prstGeom prst="rect">
            <a:avLst/>
          </a:prstGeom>
          <a:noFill/>
          <a:ln w="12700" algn="ctr">
            <a:noFill/>
            <a:miter lim="800000"/>
            <a:headEnd/>
            <a:tailEnd/>
          </a:ln>
        </p:spPr>
        <p:txBody>
          <a:bodyPr>
            <a:spAutoFit/>
          </a:bodyPr>
          <a:lstStyle/>
          <a:p>
            <a:r>
              <a:rPr lang="en-GB" sz="2200" b="1">
                <a:solidFill>
                  <a:srgbClr val="2F2F2F"/>
                </a:solidFill>
              </a:rPr>
              <a:t>Partial Heat Recovery</a:t>
            </a:r>
          </a:p>
        </p:txBody>
      </p:sp>
      <p:pic>
        <p:nvPicPr>
          <p:cNvPr id="64518" name="Picture 3"/>
          <p:cNvPicPr>
            <a:picLocks noChangeAspect="1" noChangeArrowheads="1"/>
          </p:cNvPicPr>
          <p:nvPr/>
        </p:nvPicPr>
        <p:blipFill>
          <a:blip r:embed="rId3" cstate="print"/>
          <a:srcRect/>
          <a:stretch>
            <a:fillRect/>
          </a:stretch>
        </p:blipFill>
        <p:spPr bwMode="auto">
          <a:xfrm>
            <a:off x="5292725" y="4292600"/>
            <a:ext cx="3635375" cy="15271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FEATURES</a:t>
            </a:r>
            <a:r>
              <a:rPr lang="it-IT" sz="1200" dirty="0">
                <a:solidFill>
                  <a:schemeClr val="bg1"/>
                </a:solidFill>
                <a:latin typeface="Arial" charset="0"/>
              </a:rPr>
              <a:t>: OPERATING LIMITS</a:t>
            </a:r>
          </a:p>
        </p:txBody>
      </p:sp>
      <p:sp>
        <p:nvSpPr>
          <p:cNvPr id="149" name="Rettangolo 148"/>
          <p:cNvSpPr/>
          <p:nvPr/>
        </p:nvSpPr>
        <p:spPr>
          <a:xfrm>
            <a:off x="250825" y="1212850"/>
            <a:ext cx="8497888" cy="1600438"/>
          </a:xfrm>
          <a:prstGeom prst="rect">
            <a:avLst/>
          </a:prstGeom>
        </p:spPr>
        <p:txBody>
          <a:bodyPr>
            <a:spAutoFit/>
          </a:bodyPr>
          <a:lstStyle/>
          <a:p>
            <a:r>
              <a:rPr lang="en-US" sz="1400" dirty="0"/>
              <a:t>All the versions are equipped with </a:t>
            </a:r>
            <a:r>
              <a:rPr lang="en-US" sz="1400" dirty="0" smtClean="0"/>
              <a:t>modulating condensation </a:t>
            </a:r>
            <a:r>
              <a:rPr lang="en-US" sz="1400" dirty="0"/>
              <a:t>control as standard, but in order to</a:t>
            </a:r>
          </a:p>
          <a:p>
            <a:r>
              <a:rPr lang="en-US" sz="1400" dirty="0"/>
              <a:t>operate with external temperatures lower </a:t>
            </a:r>
            <a:r>
              <a:rPr lang="en-US" sz="1400" dirty="0" smtClean="0"/>
              <a:t>than 0°C</a:t>
            </a:r>
            <a:r>
              <a:rPr lang="en-US" sz="1400" dirty="0"/>
              <a:t>, it is necessary to fit the units with </a:t>
            </a:r>
            <a:r>
              <a:rPr lang="en-US" sz="1400" b="1" dirty="0"/>
              <a:t>crankcase</a:t>
            </a:r>
          </a:p>
          <a:p>
            <a:r>
              <a:rPr lang="en-US" sz="1400" b="1" dirty="0"/>
              <a:t>heaters</a:t>
            </a:r>
            <a:r>
              <a:rPr lang="en-US" sz="1400" dirty="0"/>
              <a:t> for the </a:t>
            </a:r>
            <a:r>
              <a:rPr lang="en-US" sz="1400" b="1" dirty="0"/>
              <a:t>compressors</a:t>
            </a:r>
            <a:r>
              <a:rPr lang="en-US" sz="1400" dirty="0"/>
              <a:t> and an </a:t>
            </a:r>
            <a:r>
              <a:rPr lang="en-US" sz="1400" b="1" dirty="0" err="1" smtClean="0"/>
              <a:t>anticondensation</a:t>
            </a:r>
            <a:r>
              <a:rPr lang="en-US" sz="1400" b="1" dirty="0" smtClean="0"/>
              <a:t> heater </a:t>
            </a:r>
            <a:r>
              <a:rPr lang="en-US" sz="1400" dirty="0"/>
              <a:t>for the </a:t>
            </a:r>
            <a:r>
              <a:rPr lang="en-US" sz="1400" b="1" dirty="0"/>
              <a:t>electrical board</a:t>
            </a:r>
            <a:r>
              <a:rPr lang="en-US" sz="1400" dirty="0"/>
              <a:t>.</a:t>
            </a:r>
          </a:p>
          <a:p>
            <a:r>
              <a:rPr lang="en-US" sz="1400" dirty="0"/>
              <a:t>These devices are in the </a:t>
            </a:r>
            <a:r>
              <a:rPr lang="en-US" sz="1400" b="1" dirty="0"/>
              <a:t>“Low </a:t>
            </a:r>
            <a:r>
              <a:rPr lang="en-US" sz="1400" b="1" dirty="0" smtClean="0"/>
              <a:t>ambient </a:t>
            </a:r>
            <a:r>
              <a:rPr lang="it-IT" sz="1400" b="1" dirty="0" smtClean="0"/>
              <a:t>temperature</a:t>
            </a:r>
            <a:r>
              <a:rPr lang="it-IT" sz="1400" b="1" dirty="0"/>
              <a:t>” </a:t>
            </a:r>
            <a:r>
              <a:rPr lang="it-IT" sz="1400" dirty="0" err="1"/>
              <a:t>option</a:t>
            </a:r>
            <a:r>
              <a:rPr lang="it-IT" sz="1400" dirty="0"/>
              <a:t>.</a:t>
            </a:r>
          </a:p>
          <a:p>
            <a:r>
              <a:rPr lang="en-US" sz="1400" dirty="0" smtClean="0"/>
              <a:t>When </a:t>
            </a:r>
            <a:r>
              <a:rPr lang="en-US" sz="1400" dirty="0"/>
              <a:t>the unit is selected with </a:t>
            </a:r>
            <a:r>
              <a:rPr lang="en-US" sz="1400" b="1" dirty="0"/>
              <a:t>“Low </a:t>
            </a:r>
            <a:r>
              <a:rPr lang="en-US" sz="1400" b="1" dirty="0" smtClean="0"/>
              <a:t>ambient temperature</a:t>
            </a:r>
            <a:r>
              <a:rPr lang="en-US" sz="1400" b="1" dirty="0"/>
              <a:t>” </a:t>
            </a:r>
            <a:r>
              <a:rPr lang="en-US" sz="1400" dirty="0"/>
              <a:t>option, the unit is fitted </a:t>
            </a:r>
            <a:r>
              <a:rPr lang="en-US" sz="1400" dirty="0" smtClean="0"/>
              <a:t>with antifreeze </a:t>
            </a:r>
            <a:r>
              <a:rPr lang="en-US" sz="1400" dirty="0"/>
              <a:t>heaters on evaporator, evaporator </a:t>
            </a:r>
            <a:r>
              <a:rPr lang="en-US" sz="1400" dirty="0" smtClean="0"/>
              <a:t>and pump/s</a:t>
            </a:r>
            <a:r>
              <a:rPr lang="en-US" sz="1400" dirty="0"/>
              <a:t>, evaporator and water tank, </a:t>
            </a:r>
            <a:r>
              <a:rPr lang="en-US" sz="1400" dirty="0" smtClean="0"/>
              <a:t>evaporator, pump/s </a:t>
            </a:r>
            <a:r>
              <a:rPr lang="en-US" sz="1400" dirty="0"/>
              <a:t>and water </a:t>
            </a:r>
            <a:r>
              <a:rPr lang="en-US" sz="1400" dirty="0" smtClean="0"/>
              <a:t>tank </a:t>
            </a:r>
            <a:r>
              <a:rPr lang="en-US" sz="1400" dirty="0"/>
              <a:t>according to the </a:t>
            </a:r>
            <a:r>
              <a:rPr lang="en-US" sz="1400" dirty="0" smtClean="0"/>
              <a:t>unit’s </a:t>
            </a:r>
            <a:r>
              <a:rPr lang="it-IT" sz="1400" dirty="0" err="1" smtClean="0"/>
              <a:t>configuration</a:t>
            </a:r>
            <a:r>
              <a:rPr lang="it-IT" sz="1400" dirty="0"/>
              <a:t>.</a:t>
            </a:r>
            <a:endParaRPr lang="en-US" sz="1400" dirty="0">
              <a:latin typeface="Arial" charset="0"/>
            </a:endParaRPr>
          </a:p>
        </p:txBody>
      </p:sp>
      <p:sp>
        <p:nvSpPr>
          <p:cNvPr id="66564" name="Text Box 7"/>
          <p:cNvSpPr txBox="1">
            <a:spLocks noChangeArrowheads="1"/>
          </p:cNvSpPr>
          <p:nvPr/>
        </p:nvSpPr>
        <p:spPr bwMode="auto">
          <a:xfrm>
            <a:off x="100013" y="765175"/>
            <a:ext cx="5715000" cy="427038"/>
          </a:xfrm>
          <a:prstGeom prst="rect">
            <a:avLst/>
          </a:prstGeom>
          <a:noFill/>
          <a:ln w="12700" algn="ctr">
            <a:noFill/>
            <a:miter lim="800000"/>
            <a:headEnd/>
            <a:tailEnd/>
          </a:ln>
        </p:spPr>
        <p:txBody>
          <a:bodyPr>
            <a:spAutoFit/>
          </a:bodyPr>
          <a:lstStyle/>
          <a:p>
            <a:r>
              <a:rPr lang="en-GB" sz="2200" b="1">
                <a:solidFill>
                  <a:srgbClr val="2F2F2F"/>
                </a:solidFill>
              </a:rPr>
              <a:t>Operating Limits</a:t>
            </a:r>
          </a:p>
        </p:txBody>
      </p:sp>
      <p:pic>
        <p:nvPicPr>
          <p:cNvPr id="133122" name="Picture 2"/>
          <p:cNvPicPr>
            <a:picLocks noChangeAspect="1" noChangeArrowheads="1"/>
          </p:cNvPicPr>
          <p:nvPr/>
        </p:nvPicPr>
        <p:blipFill>
          <a:blip r:embed="rId2" cstate="print"/>
          <a:srcRect/>
          <a:stretch>
            <a:fillRect/>
          </a:stretch>
        </p:blipFill>
        <p:spPr bwMode="auto">
          <a:xfrm>
            <a:off x="539552" y="2859458"/>
            <a:ext cx="7920000" cy="352187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MAIN </a:t>
            </a:r>
            <a:r>
              <a:rPr lang="it-IT" sz="1200" dirty="0">
                <a:solidFill>
                  <a:schemeClr val="bg1"/>
                </a:solidFill>
                <a:latin typeface="Arial" charset="0"/>
              </a:rPr>
              <a:t>FEATURES: WORKING SPACE</a:t>
            </a:r>
          </a:p>
        </p:txBody>
      </p:sp>
      <p:sp>
        <p:nvSpPr>
          <p:cNvPr id="69635" name="Rettangolo 148"/>
          <p:cNvSpPr>
            <a:spLocks noChangeArrowheads="1"/>
          </p:cNvSpPr>
          <p:nvPr/>
        </p:nvSpPr>
        <p:spPr bwMode="auto">
          <a:xfrm>
            <a:off x="250825" y="1341438"/>
            <a:ext cx="8497888" cy="954107"/>
          </a:xfrm>
          <a:prstGeom prst="rect">
            <a:avLst/>
          </a:prstGeom>
          <a:noFill/>
          <a:ln w="9525">
            <a:noFill/>
            <a:miter lim="800000"/>
            <a:headEnd/>
            <a:tailEnd/>
          </a:ln>
        </p:spPr>
        <p:txBody>
          <a:bodyPr>
            <a:spAutoFit/>
          </a:bodyPr>
          <a:lstStyle/>
          <a:p>
            <a:r>
              <a:rPr lang="en-US" sz="1400" dirty="0"/>
              <a:t>The diagram below shows the </a:t>
            </a:r>
            <a:r>
              <a:rPr lang="en-US" sz="1400" dirty="0" smtClean="0"/>
              <a:t>minimum recommended </a:t>
            </a:r>
            <a:r>
              <a:rPr lang="en-US" sz="1400" dirty="0"/>
              <a:t>distance to be left clear for </a:t>
            </a:r>
            <a:r>
              <a:rPr lang="en-US" sz="1400" dirty="0" smtClean="0"/>
              <a:t>correct unit </a:t>
            </a:r>
            <a:r>
              <a:rPr lang="en-US" sz="1400" dirty="0"/>
              <a:t>operation and to allow access to the unit </a:t>
            </a:r>
            <a:r>
              <a:rPr lang="en-US" sz="1400" dirty="0" smtClean="0"/>
              <a:t>for </a:t>
            </a:r>
            <a:r>
              <a:rPr lang="it-IT" sz="1400" dirty="0" err="1" smtClean="0"/>
              <a:t>maintenance</a:t>
            </a:r>
            <a:r>
              <a:rPr lang="it-IT" sz="1400" dirty="0"/>
              <a:t>.</a:t>
            </a:r>
          </a:p>
          <a:p>
            <a:r>
              <a:rPr lang="it-IT" sz="1400" b="1" dirty="0" smtClean="0"/>
              <a:t>WARNING: </a:t>
            </a:r>
            <a:r>
              <a:rPr lang="en-US" sz="1400" b="1" dirty="0" smtClean="0"/>
              <a:t>prevent </a:t>
            </a:r>
            <a:r>
              <a:rPr lang="en-US" sz="1400" b="1" dirty="0"/>
              <a:t>air recirculation between the </a:t>
            </a:r>
            <a:r>
              <a:rPr lang="en-US" sz="1400" b="1" dirty="0" smtClean="0"/>
              <a:t>air discharged </a:t>
            </a:r>
            <a:r>
              <a:rPr lang="en-US" sz="1400" b="1" dirty="0"/>
              <a:t>and the air taken in by </a:t>
            </a:r>
            <a:r>
              <a:rPr lang="en-US" sz="1400" b="1" dirty="0" smtClean="0"/>
              <a:t>the condenser</a:t>
            </a:r>
            <a:r>
              <a:rPr lang="en-US" sz="1400" b="1" dirty="0"/>
              <a:t>.</a:t>
            </a:r>
            <a:endParaRPr lang="en-US" sz="1400" dirty="0"/>
          </a:p>
        </p:txBody>
      </p:sp>
      <p:sp>
        <p:nvSpPr>
          <p:cNvPr id="69636" name="Text Box 7"/>
          <p:cNvSpPr txBox="1">
            <a:spLocks noChangeArrowheads="1"/>
          </p:cNvSpPr>
          <p:nvPr/>
        </p:nvSpPr>
        <p:spPr bwMode="auto">
          <a:xfrm>
            <a:off x="100013" y="892175"/>
            <a:ext cx="5715000" cy="461963"/>
          </a:xfrm>
          <a:prstGeom prst="rect">
            <a:avLst/>
          </a:prstGeom>
          <a:noFill/>
          <a:ln w="12700" algn="ctr">
            <a:noFill/>
            <a:miter lim="800000"/>
            <a:headEnd/>
            <a:tailEnd/>
          </a:ln>
        </p:spPr>
        <p:txBody>
          <a:bodyPr>
            <a:spAutoFit/>
          </a:bodyPr>
          <a:lstStyle/>
          <a:p>
            <a:r>
              <a:rPr lang="it-IT" sz="2400" b="1"/>
              <a:t>Working Space</a:t>
            </a:r>
            <a:endParaRPr lang="en-GB" sz="2200" b="1">
              <a:solidFill>
                <a:srgbClr val="2F2F2F"/>
              </a:solidFill>
            </a:endParaRPr>
          </a:p>
        </p:txBody>
      </p:sp>
      <p:pic>
        <p:nvPicPr>
          <p:cNvPr id="132098" name="Picture 2"/>
          <p:cNvPicPr>
            <a:picLocks noChangeAspect="1" noChangeArrowheads="1"/>
          </p:cNvPicPr>
          <p:nvPr/>
        </p:nvPicPr>
        <p:blipFill>
          <a:blip r:embed="rId2" cstate="print"/>
          <a:srcRect/>
          <a:stretch>
            <a:fillRect/>
          </a:stretch>
        </p:blipFill>
        <p:spPr bwMode="auto">
          <a:xfrm>
            <a:off x="395536" y="2229845"/>
            <a:ext cx="5760000" cy="1991243"/>
          </a:xfrm>
          <a:prstGeom prst="rect">
            <a:avLst/>
          </a:prstGeom>
          <a:noFill/>
          <a:ln w="9525">
            <a:noFill/>
            <a:miter lim="800000"/>
            <a:headEnd/>
            <a:tailEnd/>
          </a:ln>
        </p:spPr>
      </p:pic>
      <p:pic>
        <p:nvPicPr>
          <p:cNvPr id="132099" name="Picture 3"/>
          <p:cNvPicPr>
            <a:picLocks noChangeAspect="1" noChangeArrowheads="1"/>
          </p:cNvPicPr>
          <p:nvPr/>
        </p:nvPicPr>
        <p:blipFill>
          <a:blip r:embed="rId3" cstate="print"/>
          <a:srcRect/>
          <a:stretch>
            <a:fillRect/>
          </a:stretch>
        </p:blipFill>
        <p:spPr bwMode="auto">
          <a:xfrm>
            <a:off x="3275856" y="4238709"/>
            <a:ext cx="5760000" cy="1494547"/>
          </a:xfrm>
          <a:prstGeom prst="rect">
            <a:avLst/>
          </a:prstGeom>
          <a:noFill/>
          <a:ln w="9525">
            <a:noFill/>
            <a:miter lim="800000"/>
            <a:headEnd/>
            <a:tailEnd/>
          </a:ln>
        </p:spPr>
      </p:pic>
      <p:sp>
        <p:nvSpPr>
          <p:cNvPr id="9" name="Rettangolo 8"/>
          <p:cNvSpPr/>
          <p:nvPr/>
        </p:nvSpPr>
        <p:spPr>
          <a:xfrm>
            <a:off x="323528" y="5858108"/>
            <a:ext cx="8496944" cy="523220"/>
          </a:xfrm>
          <a:prstGeom prst="rect">
            <a:avLst/>
          </a:prstGeom>
        </p:spPr>
        <p:txBody>
          <a:bodyPr wrap="square">
            <a:spAutoFit/>
          </a:bodyPr>
          <a:lstStyle/>
          <a:p>
            <a:r>
              <a:rPr lang="it-IT" sz="1400" b="1" dirty="0" smtClean="0"/>
              <a:t>NOTE: </a:t>
            </a:r>
            <a:r>
              <a:rPr lang="en-US" sz="1400" dirty="0" smtClean="0"/>
              <a:t>If </a:t>
            </a:r>
            <a:r>
              <a:rPr lang="en-US" sz="1400" dirty="0"/>
              <a:t>three of the dimensions H, P, D, S are at </a:t>
            </a:r>
            <a:r>
              <a:rPr lang="en-US" sz="1400" dirty="0" smtClean="0"/>
              <a:t>their minimal </a:t>
            </a:r>
            <a:r>
              <a:rPr lang="en-US" sz="1400" dirty="0"/>
              <a:t>limit, it is advised that the other </a:t>
            </a:r>
            <a:r>
              <a:rPr lang="en-US" sz="1400" dirty="0" smtClean="0"/>
              <a:t>dimensions are </a:t>
            </a:r>
            <a:r>
              <a:rPr lang="en-US" sz="1400" dirty="0"/>
              <a:t>least three times that of the minimal limit listed </a:t>
            </a:r>
            <a:r>
              <a:rPr lang="en-US" sz="1400" dirty="0" smtClean="0"/>
              <a:t>on </a:t>
            </a:r>
            <a:r>
              <a:rPr lang="it-IT" sz="1400" dirty="0" smtClean="0"/>
              <a:t>the </a:t>
            </a:r>
            <a:r>
              <a:rPr lang="it-IT" sz="1400" dirty="0" err="1"/>
              <a:t>above</a:t>
            </a:r>
            <a:r>
              <a:rPr lang="it-IT" sz="1400" dirty="0"/>
              <a:t> </a:t>
            </a:r>
            <a:r>
              <a:rPr lang="it-IT" sz="1400" dirty="0" err="1"/>
              <a:t>table</a:t>
            </a:r>
            <a:r>
              <a:rPr lang="it-IT" sz="1400" dirty="0"/>
              <a:t>.</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000250" y="2847975"/>
            <a:ext cx="5143500" cy="1081088"/>
            <a:chOff x="1247" y="1752"/>
            <a:chExt cx="2858" cy="681"/>
          </a:xfrm>
        </p:grpSpPr>
        <p:sp>
          <p:nvSpPr>
            <p:cNvPr id="6147" name="AutoShape 13"/>
            <p:cNvSpPr>
              <a:spLocks noChangeArrowheads="1"/>
            </p:cNvSpPr>
            <p:nvPr/>
          </p:nvSpPr>
          <p:spPr bwMode="auto">
            <a:xfrm>
              <a:off x="1247" y="1752"/>
              <a:ext cx="2858" cy="681"/>
            </a:xfrm>
            <a:prstGeom prst="roundRect">
              <a:avLst>
                <a:gd name="adj" fmla="val 16667"/>
              </a:avLst>
            </a:prstGeom>
            <a:solidFill>
              <a:srgbClr val="003366"/>
            </a:solidFill>
            <a:ln w="9525">
              <a:noFill/>
              <a:round/>
              <a:headEnd/>
              <a:tailEnd/>
            </a:ln>
          </p:spPr>
          <p:txBody>
            <a:bodyPr wrap="none" anchor="ctr"/>
            <a:lstStyle/>
            <a:p>
              <a:endParaRPr lang="it-IT"/>
            </a:p>
          </p:txBody>
        </p:sp>
        <p:sp>
          <p:nvSpPr>
            <p:cNvPr id="6148" name="Text Box 14"/>
            <p:cNvSpPr txBox="1">
              <a:spLocks noChangeArrowheads="1"/>
            </p:cNvSpPr>
            <p:nvPr/>
          </p:nvSpPr>
          <p:spPr bwMode="auto">
            <a:xfrm>
              <a:off x="1247" y="1977"/>
              <a:ext cx="2813" cy="252"/>
            </a:xfrm>
            <a:prstGeom prst="rect">
              <a:avLst/>
            </a:prstGeom>
            <a:noFill/>
            <a:ln w="9525">
              <a:noFill/>
              <a:miter lim="800000"/>
              <a:headEnd/>
              <a:tailEnd/>
            </a:ln>
          </p:spPr>
          <p:txBody>
            <a:bodyPr>
              <a:spAutoFit/>
            </a:bodyPr>
            <a:lstStyle/>
            <a:p>
              <a:pPr algn="ctr">
                <a:spcBef>
                  <a:spcPct val="50000"/>
                </a:spcBef>
              </a:pPr>
              <a:r>
                <a:rPr lang="it-IT" sz="2000">
                  <a:solidFill>
                    <a:schemeClr val="bg1"/>
                  </a:solidFill>
                </a:rPr>
                <a:t>OVERVIEW OF THE UNIT</a:t>
              </a:r>
            </a:p>
          </p:txBody>
        </p:sp>
      </p:gr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5"/>
          <p:cNvGrpSpPr>
            <a:grpSpLocks/>
          </p:cNvGrpSpPr>
          <p:nvPr/>
        </p:nvGrpSpPr>
        <p:grpSpPr bwMode="auto">
          <a:xfrm>
            <a:off x="2143125" y="2286001"/>
            <a:ext cx="4537075" cy="1081088"/>
            <a:chOff x="1247" y="1752"/>
            <a:chExt cx="2858" cy="681"/>
          </a:xfrm>
        </p:grpSpPr>
        <p:sp>
          <p:nvSpPr>
            <p:cNvPr id="47109" name="AutoShape 13"/>
            <p:cNvSpPr>
              <a:spLocks noChangeArrowheads="1"/>
            </p:cNvSpPr>
            <p:nvPr/>
          </p:nvSpPr>
          <p:spPr bwMode="auto">
            <a:xfrm>
              <a:off x="1247" y="1752"/>
              <a:ext cx="2858" cy="681"/>
            </a:xfrm>
            <a:prstGeom prst="roundRect">
              <a:avLst>
                <a:gd name="adj" fmla="val 16667"/>
              </a:avLst>
            </a:prstGeom>
            <a:solidFill>
              <a:srgbClr val="003366"/>
            </a:solidFill>
            <a:ln w="9525">
              <a:noFill/>
              <a:round/>
              <a:headEnd/>
              <a:tailEnd/>
            </a:ln>
          </p:spPr>
          <p:txBody>
            <a:bodyPr wrap="none" anchor="ctr"/>
            <a:lstStyle/>
            <a:p>
              <a:endParaRPr lang="it-IT"/>
            </a:p>
          </p:txBody>
        </p:sp>
        <p:sp>
          <p:nvSpPr>
            <p:cNvPr id="47110" name="Text Box 14"/>
            <p:cNvSpPr txBox="1">
              <a:spLocks noChangeArrowheads="1"/>
            </p:cNvSpPr>
            <p:nvPr/>
          </p:nvSpPr>
          <p:spPr bwMode="auto">
            <a:xfrm>
              <a:off x="1247" y="1838"/>
              <a:ext cx="2813" cy="543"/>
            </a:xfrm>
            <a:prstGeom prst="rect">
              <a:avLst/>
            </a:prstGeom>
            <a:noFill/>
            <a:ln w="9525">
              <a:noFill/>
              <a:miter lim="800000"/>
              <a:headEnd/>
              <a:tailEnd/>
            </a:ln>
          </p:spPr>
          <p:txBody>
            <a:bodyPr>
              <a:spAutoFit/>
            </a:bodyPr>
            <a:lstStyle/>
            <a:p>
              <a:pPr algn="ctr">
                <a:spcBef>
                  <a:spcPct val="50000"/>
                </a:spcBef>
              </a:pPr>
              <a:r>
                <a:rPr lang="it-IT" sz="2000" b="1" dirty="0" smtClean="0">
                  <a:solidFill>
                    <a:schemeClr val="bg1"/>
                  </a:solidFill>
                </a:rPr>
                <a:t>REGULATION PROGRAM</a:t>
              </a:r>
            </a:p>
            <a:p>
              <a:pPr algn="ctr">
                <a:spcBef>
                  <a:spcPct val="50000"/>
                </a:spcBef>
              </a:pPr>
              <a:r>
                <a:rPr lang="it-IT" sz="2000" b="1" dirty="0" smtClean="0">
                  <a:solidFill>
                    <a:schemeClr val="bg1"/>
                  </a:solidFill>
                </a:rPr>
                <a:t>UpCO1m </a:t>
              </a:r>
              <a:r>
                <a:rPr lang="it-IT" sz="2000" b="1" dirty="0">
                  <a:solidFill>
                    <a:schemeClr val="bg1"/>
                  </a:solidFill>
                </a:rPr>
                <a:t>+ </a:t>
              </a:r>
              <a:r>
                <a:rPr lang="it-IT" sz="2000" b="1" dirty="0" smtClean="0">
                  <a:solidFill>
                    <a:schemeClr val="bg1"/>
                  </a:solidFill>
                </a:rPr>
                <a:t>mP20II</a:t>
              </a:r>
              <a:endParaRPr lang="it-IT" sz="2000" b="1" dirty="0">
                <a:solidFill>
                  <a:schemeClr val="bg1"/>
                </a:solidFill>
              </a:endParaRPr>
            </a:p>
          </p:txBody>
        </p:sp>
      </p:grpSp>
      <p:pic>
        <p:nvPicPr>
          <p:cNvPr id="47107" name="Picture 6"/>
          <p:cNvPicPr>
            <a:picLocks noChangeAspect="1" noChangeArrowheads="1"/>
          </p:cNvPicPr>
          <p:nvPr/>
        </p:nvPicPr>
        <p:blipFill>
          <a:blip r:embed="rId2" cstate="print"/>
          <a:srcRect/>
          <a:stretch>
            <a:fillRect/>
          </a:stretch>
        </p:blipFill>
        <p:spPr bwMode="auto">
          <a:xfrm>
            <a:off x="1714500" y="3500438"/>
            <a:ext cx="3444875" cy="1285875"/>
          </a:xfrm>
          <a:prstGeom prst="rect">
            <a:avLst/>
          </a:prstGeom>
          <a:noFill/>
          <a:ln w="9525">
            <a:noFill/>
            <a:miter lim="800000"/>
            <a:headEnd/>
            <a:tailEnd/>
          </a:ln>
        </p:spPr>
      </p:pic>
      <p:pic>
        <p:nvPicPr>
          <p:cNvPr id="47108" name="Picture 7"/>
          <p:cNvPicPr>
            <a:picLocks noChangeAspect="1" noChangeArrowheads="1"/>
          </p:cNvPicPr>
          <p:nvPr/>
        </p:nvPicPr>
        <p:blipFill>
          <a:blip r:embed="rId3" cstate="print"/>
          <a:srcRect/>
          <a:stretch>
            <a:fillRect/>
          </a:stretch>
        </p:blipFill>
        <p:spPr bwMode="auto">
          <a:xfrm>
            <a:off x="5500688" y="3429000"/>
            <a:ext cx="1500187" cy="1508125"/>
          </a:xfrm>
          <a:prstGeom prst="rect">
            <a:avLst/>
          </a:prstGeom>
          <a:noFill/>
          <a:ln w="9525">
            <a:noFill/>
            <a:miter lim="800000"/>
            <a:headEnd/>
            <a:tailEnd/>
          </a:ln>
        </p:spPr>
      </p:pic>
      <p:sp>
        <p:nvSpPr>
          <p:cNvPr id="7"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smtClean="0">
                <a:solidFill>
                  <a:schemeClr val="bg1"/>
                </a:solidFill>
                <a:effectLst>
                  <a:outerShdw blurRad="38100" dist="38100" dir="2700000" algn="tl">
                    <a:srgbClr val="000000">
                      <a:alpha val="43137"/>
                    </a:srgbClr>
                  </a:outerShdw>
                </a:effectLst>
                <a:latin typeface="Arial" charset="0"/>
              </a:rPr>
              <a:t>ERA-C </a:t>
            </a:r>
            <a:r>
              <a:rPr lang="it-IT" sz="2400" dirty="0">
                <a:solidFill>
                  <a:schemeClr val="bg1"/>
                </a:solidFill>
                <a:effectLst>
                  <a:outerShdw blurRad="38100" dist="38100" dir="2700000" algn="tl">
                    <a:srgbClr val="000000">
                      <a:alpha val="43137"/>
                    </a:srgbClr>
                  </a:outerShdw>
                </a:effectLst>
                <a:latin typeface="Arial" charset="0"/>
              </a:rPr>
              <a:t>C/F/H</a:t>
            </a:r>
          </a:p>
          <a:p>
            <a:pPr>
              <a:spcBef>
                <a:spcPts val="0"/>
              </a:spcBef>
              <a:defRPr/>
            </a:pPr>
            <a:r>
              <a:rPr lang="it-IT" sz="1200" dirty="0" smtClean="0">
                <a:solidFill>
                  <a:schemeClr val="bg1"/>
                </a:solidFill>
                <a:latin typeface="Arial" charset="0"/>
              </a:rPr>
              <a:t>REGULATION </a:t>
            </a:r>
            <a:r>
              <a:rPr lang="it-IT" sz="1200" dirty="0">
                <a:solidFill>
                  <a:schemeClr val="bg1"/>
                </a:solidFill>
                <a:latin typeface="Arial" charset="0"/>
              </a:rPr>
              <a:t>PROGRAM</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it-IT" sz="1200" dirty="0">
                <a:solidFill>
                  <a:schemeClr val="bg1"/>
                </a:solidFill>
                <a:latin typeface="Arial" charset="0"/>
              </a:rPr>
              <a:t>GENERAL FEATURES</a:t>
            </a:r>
          </a:p>
        </p:txBody>
      </p:sp>
      <p:sp>
        <p:nvSpPr>
          <p:cNvPr id="5" name="Rettangolo 4"/>
          <p:cNvSpPr/>
          <p:nvPr/>
        </p:nvSpPr>
        <p:spPr>
          <a:xfrm>
            <a:off x="179388" y="839788"/>
            <a:ext cx="8353425" cy="1076325"/>
          </a:xfrm>
          <a:prstGeom prst="rect">
            <a:avLst/>
          </a:prstGeom>
        </p:spPr>
        <p:txBody>
          <a:bodyPr>
            <a:spAutoFit/>
          </a:bodyPr>
          <a:lstStyle/>
          <a:p>
            <a:pPr>
              <a:defRPr/>
            </a:pPr>
            <a:r>
              <a:rPr lang="en-US" sz="1600" dirty="0">
                <a:latin typeface="Arial" charset="0"/>
              </a:rPr>
              <a:t>The microprocessor control manages unit operation.</a:t>
            </a:r>
          </a:p>
          <a:p>
            <a:pPr>
              <a:defRPr/>
            </a:pPr>
            <a:r>
              <a:rPr lang="en-US" sz="1600" dirty="0">
                <a:latin typeface="Arial" charset="0"/>
              </a:rPr>
              <a:t>The control is essentially formed of:</a:t>
            </a:r>
          </a:p>
          <a:p>
            <a:pPr marL="342900" indent="-342900">
              <a:buFont typeface="Wingdings" pitchFamily="2" charset="2"/>
              <a:buChar char="§"/>
              <a:defRPr/>
            </a:pPr>
            <a:r>
              <a:rPr lang="en-US" sz="1600" dirty="0">
                <a:latin typeface="Arial" charset="0"/>
              </a:rPr>
              <a:t>a microprocessor control board, housed inside the electrical panel;</a:t>
            </a:r>
          </a:p>
          <a:p>
            <a:pPr marL="342900" indent="-342900">
              <a:buFont typeface="Wingdings" pitchFamily="2" charset="2"/>
              <a:buChar char="§"/>
              <a:defRPr/>
            </a:pPr>
            <a:r>
              <a:rPr lang="it-IT" sz="1600" dirty="0">
                <a:latin typeface="Arial" charset="0"/>
              </a:rPr>
              <a:t>a </a:t>
            </a:r>
            <a:r>
              <a:rPr lang="it-IT" sz="1600" dirty="0" err="1">
                <a:latin typeface="Arial" charset="0"/>
              </a:rPr>
              <a:t>graphic</a:t>
            </a:r>
            <a:r>
              <a:rPr lang="it-IT" sz="1600" dirty="0">
                <a:latin typeface="Arial" charset="0"/>
              </a:rPr>
              <a:t> </a:t>
            </a:r>
            <a:r>
              <a:rPr lang="it-IT" sz="1600" dirty="0" err="1">
                <a:latin typeface="Arial" charset="0"/>
              </a:rPr>
              <a:t>user</a:t>
            </a:r>
            <a:r>
              <a:rPr lang="it-IT" sz="1600" dirty="0">
                <a:latin typeface="Arial" charset="0"/>
              </a:rPr>
              <a:t> interface.</a:t>
            </a:r>
          </a:p>
        </p:txBody>
      </p:sp>
      <p:sp>
        <p:nvSpPr>
          <p:cNvPr id="72709" name="Rettangolo 5"/>
          <p:cNvSpPr>
            <a:spLocks noChangeArrowheads="1"/>
          </p:cNvSpPr>
          <p:nvPr/>
        </p:nvSpPr>
        <p:spPr bwMode="auto">
          <a:xfrm>
            <a:off x="179388" y="5159375"/>
            <a:ext cx="8713787" cy="584775"/>
          </a:xfrm>
          <a:prstGeom prst="rect">
            <a:avLst/>
          </a:prstGeom>
          <a:noFill/>
          <a:ln w="9525">
            <a:noFill/>
            <a:miter lim="800000"/>
            <a:headEnd/>
            <a:tailEnd/>
          </a:ln>
        </p:spPr>
        <p:txBody>
          <a:bodyPr>
            <a:spAutoFit/>
          </a:bodyPr>
          <a:lstStyle/>
          <a:p>
            <a:r>
              <a:rPr lang="en-US" sz="1600" dirty="0"/>
              <a:t>All control algorithms are resident in the microprocessor control card, and all operating parameters, which can be viewed and set via the user terminal, are stored there. </a:t>
            </a:r>
          </a:p>
        </p:txBody>
      </p:sp>
      <p:pic>
        <p:nvPicPr>
          <p:cNvPr id="123906" name="Picture 2"/>
          <p:cNvPicPr>
            <a:picLocks noChangeAspect="1" noChangeArrowheads="1"/>
          </p:cNvPicPr>
          <p:nvPr/>
        </p:nvPicPr>
        <p:blipFill>
          <a:blip r:embed="rId2" cstate="print"/>
          <a:srcRect/>
          <a:stretch>
            <a:fillRect/>
          </a:stretch>
        </p:blipFill>
        <p:spPr bwMode="auto">
          <a:xfrm>
            <a:off x="827584" y="1988840"/>
            <a:ext cx="7458075" cy="28860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7954" t="90794" b="-13"/>
          <a:stretch>
            <a:fillRect/>
          </a:stretch>
        </p:blipFill>
        <p:spPr bwMode="auto">
          <a:xfrm>
            <a:off x="179512" y="4797152"/>
            <a:ext cx="7881888" cy="28803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916238" y="1052513"/>
            <a:ext cx="819150" cy="809625"/>
          </a:xfrm>
          <a:prstGeom prst="rect">
            <a:avLst/>
          </a:prstGeom>
          <a:noFill/>
          <a:ln w="9525">
            <a:noFill/>
            <a:miter lim="800000"/>
            <a:headEnd/>
            <a:tailEnd/>
          </a:ln>
        </p:spPr>
      </p:pic>
      <p:sp>
        <p:nvSpPr>
          <p:cNvPr id="73731" name="Rettangolo 4"/>
          <p:cNvSpPr>
            <a:spLocks noChangeArrowheads="1"/>
          </p:cNvSpPr>
          <p:nvPr/>
        </p:nvSpPr>
        <p:spPr bwMode="auto">
          <a:xfrm>
            <a:off x="357188" y="2143125"/>
            <a:ext cx="6143625" cy="2800350"/>
          </a:xfrm>
          <a:prstGeom prst="rect">
            <a:avLst/>
          </a:prstGeom>
          <a:noFill/>
          <a:ln w="9525">
            <a:noFill/>
            <a:miter lim="800000"/>
            <a:headEnd/>
            <a:tailEnd/>
          </a:ln>
        </p:spPr>
        <p:txBody>
          <a:bodyPr>
            <a:spAutoFit/>
          </a:bodyPr>
          <a:lstStyle/>
          <a:p>
            <a:pPr algn="just"/>
            <a:r>
              <a:rPr lang="en-US" sz="1600"/>
              <a:t>By  pressing the     key,  you  can  see  the  version  of  the  control  program burnt in the Flash EPROM. </a:t>
            </a:r>
          </a:p>
          <a:p>
            <a:pPr algn="just"/>
            <a:endParaRPr lang="en-US" sz="1600"/>
          </a:p>
          <a:p>
            <a:pPr algn="just"/>
            <a:r>
              <a:rPr lang="en-US" sz="1600"/>
              <a:t>This  information  is essential when you want  to add a new unit  to a group of units connected  in  a  Local  Area Network  because  </a:t>
            </a:r>
            <a:r>
              <a:rPr lang="en-US" sz="1600" b="1"/>
              <a:t>all  the units connected with each  other in  a LAN must have the same software version. </a:t>
            </a:r>
          </a:p>
          <a:p>
            <a:pPr algn="just"/>
            <a:endParaRPr lang="en-US" sz="1600"/>
          </a:p>
          <a:p>
            <a:pPr algn="just"/>
            <a:r>
              <a:rPr lang="en-US" sz="1600"/>
              <a:t>Also, when  contacting  a  service centre,  it  is  important  to quote  the version of  the control program contained  in the Flash EPROM accurately. </a:t>
            </a:r>
            <a:endParaRPr lang="it-IT" sz="1600"/>
          </a:p>
        </p:txBody>
      </p:sp>
      <p:pic>
        <p:nvPicPr>
          <p:cNvPr id="73732" name="Picture 2"/>
          <p:cNvPicPr>
            <a:picLocks noChangeAspect="1" noChangeArrowheads="1"/>
          </p:cNvPicPr>
          <p:nvPr/>
        </p:nvPicPr>
        <p:blipFill>
          <a:blip r:embed="rId3" cstate="print"/>
          <a:srcRect/>
          <a:stretch>
            <a:fillRect/>
          </a:stretch>
        </p:blipFill>
        <p:spPr bwMode="auto">
          <a:xfrm>
            <a:off x="2117725" y="2214563"/>
            <a:ext cx="214313" cy="211137"/>
          </a:xfrm>
          <a:prstGeom prst="rect">
            <a:avLst/>
          </a:prstGeom>
          <a:noFill/>
          <a:ln w="9525">
            <a:noFill/>
            <a:miter lim="800000"/>
            <a:headEnd/>
            <a:tailEnd/>
          </a:ln>
        </p:spPr>
      </p:pic>
      <p:sp>
        <p:nvSpPr>
          <p:cNvPr id="7373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373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373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12" name="Text Box 5"/>
          <p:cNvSpPr txBox="1">
            <a:spLocks noChangeArrowheads="1"/>
          </p:cNvSpPr>
          <p:nvPr/>
        </p:nvSpPr>
        <p:spPr bwMode="auto">
          <a:xfrm>
            <a:off x="0" y="44450"/>
            <a:ext cx="6553200"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it-IT" sz="1200" dirty="0" err="1">
                <a:solidFill>
                  <a:schemeClr val="bg1"/>
                </a:solidFill>
                <a:latin typeface="Arial" charset="0"/>
              </a:rPr>
              <a:t>PROGRAM</a:t>
            </a:r>
            <a:r>
              <a:rPr lang="it-IT" sz="1200" dirty="0">
                <a:solidFill>
                  <a:schemeClr val="bg1"/>
                </a:solidFill>
                <a:latin typeface="Arial" charset="0"/>
              </a:rPr>
              <a:t> VERSION</a:t>
            </a:r>
            <a:endParaRPr lang="it-IT" sz="1200" dirty="0">
              <a:solidFill>
                <a:schemeClr val="bg1"/>
              </a:solidFill>
              <a:latin typeface="Arial" charset="0"/>
            </a:endParaRPr>
          </a:p>
        </p:txBody>
      </p:sp>
      <p:pic>
        <p:nvPicPr>
          <p:cNvPr id="124930" name="Picture 2"/>
          <p:cNvPicPr>
            <a:picLocks noChangeAspect="1" noChangeArrowheads="1"/>
          </p:cNvPicPr>
          <p:nvPr/>
        </p:nvPicPr>
        <p:blipFill>
          <a:blip r:embed="rId4" cstate="print"/>
          <a:srcRect/>
          <a:stretch>
            <a:fillRect/>
          </a:stretch>
        </p:blipFill>
        <p:spPr bwMode="auto">
          <a:xfrm>
            <a:off x="6516216" y="1772816"/>
            <a:ext cx="2520000" cy="2980513"/>
          </a:xfrm>
          <a:prstGeom prst="rect">
            <a:avLst/>
          </a:prstGeom>
          <a:noFill/>
          <a:ln w="9525">
            <a:noFill/>
            <a:miter lim="800000"/>
            <a:headEnd/>
            <a:tailEnd/>
          </a:ln>
        </p:spPr>
      </p:pic>
      <p:pic>
        <p:nvPicPr>
          <p:cNvPr id="124931" name="Picture 3"/>
          <p:cNvPicPr>
            <a:picLocks noChangeAspect="1" noChangeArrowheads="1"/>
          </p:cNvPicPr>
          <p:nvPr/>
        </p:nvPicPr>
        <p:blipFill>
          <a:blip r:embed="rId5" cstate="print"/>
          <a:srcRect/>
          <a:stretch>
            <a:fillRect/>
          </a:stretch>
        </p:blipFill>
        <p:spPr bwMode="auto">
          <a:xfrm>
            <a:off x="1763688" y="5157192"/>
            <a:ext cx="5400000" cy="8437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ACCESS TO DATA IN CONSULTING OR PROGRAMMING MODE</a:t>
            </a:r>
            <a:endParaRPr lang="it-IT" sz="1200" dirty="0">
              <a:solidFill>
                <a:schemeClr val="bg1"/>
              </a:solidFill>
              <a:latin typeface="Arial" charset="0"/>
            </a:endParaRPr>
          </a:p>
        </p:txBody>
      </p:sp>
      <p:sp>
        <p:nvSpPr>
          <p:cNvPr id="5" name="Rettangolo 4"/>
          <p:cNvSpPr/>
          <p:nvPr/>
        </p:nvSpPr>
        <p:spPr>
          <a:xfrm>
            <a:off x="179388" y="1076325"/>
            <a:ext cx="8785225" cy="4800600"/>
          </a:xfrm>
          <a:prstGeom prst="rect">
            <a:avLst/>
          </a:prstGeom>
        </p:spPr>
        <p:txBody>
          <a:bodyPr>
            <a:spAutoFit/>
          </a:bodyPr>
          <a:lstStyle/>
          <a:p>
            <a:pPr>
              <a:defRPr/>
            </a:pPr>
            <a:r>
              <a:rPr lang="it-IT" sz="1800" dirty="0" err="1">
                <a:latin typeface="Arial" charset="0"/>
              </a:rPr>
              <a:t>Control</a:t>
            </a:r>
            <a:r>
              <a:rPr lang="it-IT" sz="1800" dirty="0">
                <a:latin typeface="Arial" charset="0"/>
              </a:rPr>
              <a:t> </a:t>
            </a:r>
            <a:r>
              <a:rPr lang="en-US" sz="1800" dirty="0">
                <a:latin typeface="Arial" charset="0"/>
              </a:rPr>
              <a:t>parameter consulting and programming modes can be entered directly using the keys on the user terminal:</a:t>
            </a:r>
          </a:p>
          <a:p>
            <a:pPr>
              <a:defRPr/>
            </a:pPr>
            <a:endParaRPr lang="en-US" sz="1800" dirty="0">
              <a:latin typeface="Arial" charset="0"/>
            </a:endParaRPr>
          </a:p>
          <a:p>
            <a:pPr marL="342900" indent="-342900">
              <a:buFontTx/>
              <a:buAutoNum type="arabicPeriod"/>
              <a:defRPr/>
            </a:pPr>
            <a:r>
              <a:rPr lang="en-US" sz="1800" b="1" dirty="0">
                <a:latin typeface="Arial" charset="0"/>
              </a:rPr>
              <a:t>ACCESS IN READ-ONLY MODE: allows you to consult data, but you are not allowed to edit them;</a:t>
            </a:r>
          </a:p>
          <a:p>
            <a:pPr marL="342900" indent="-342900">
              <a:defRPr/>
            </a:pPr>
            <a:endParaRPr lang="en-US" sz="1800" b="1" dirty="0">
              <a:latin typeface="Arial" charset="0"/>
            </a:endParaRPr>
          </a:p>
          <a:p>
            <a:pPr>
              <a:defRPr/>
            </a:pPr>
            <a:r>
              <a:rPr lang="en-US" sz="1800" b="1" dirty="0">
                <a:latin typeface="Arial" charset="0"/>
              </a:rPr>
              <a:t>2.  ACCESS IN PROGRAMMING (READING AND WRITING) MODE allows you to alter stored data and entails:</a:t>
            </a:r>
          </a:p>
          <a:p>
            <a:pPr>
              <a:defRPr/>
            </a:pPr>
            <a:r>
              <a:rPr lang="it-IT" sz="1800" dirty="0">
                <a:latin typeface="Arial" charset="0"/>
              </a:rPr>
              <a:t>	2.a. </a:t>
            </a:r>
            <a:r>
              <a:rPr lang="it-IT" sz="1800" b="1" dirty="0">
                <a:latin typeface="Arial" charset="0"/>
              </a:rPr>
              <a:t>pressing the      key </a:t>
            </a:r>
            <a:r>
              <a:rPr lang="en-US" sz="1800" dirty="0">
                <a:latin typeface="Arial" charset="0"/>
              </a:rPr>
              <a:t>for a second (until you hear audible feedback);</a:t>
            </a:r>
          </a:p>
          <a:p>
            <a:pPr>
              <a:defRPr/>
            </a:pPr>
            <a:r>
              <a:rPr lang="en-US" sz="1800" dirty="0">
                <a:latin typeface="Arial" charset="0"/>
              </a:rPr>
              <a:t>	2.b. </a:t>
            </a:r>
            <a:r>
              <a:rPr lang="en-US" sz="1800" b="1" dirty="0">
                <a:latin typeface="Arial" charset="0"/>
              </a:rPr>
              <a:t>immediately pressing one of the following keys: </a:t>
            </a:r>
            <a:endParaRPr lang="it-IT" sz="1800" dirty="0">
              <a:latin typeface="Arial" charset="0"/>
            </a:endParaRPr>
          </a:p>
          <a:p>
            <a:pPr>
              <a:defRPr/>
            </a:pPr>
            <a:r>
              <a:rPr lang="en-US" sz="1800" dirty="0">
                <a:latin typeface="Arial" charset="0"/>
              </a:rPr>
              <a:t>	2.c. </a:t>
            </a:r>
            <a:r>
              <a:rPr lang="en-US" sz="1800" b="1" dirty="0">
                <a:latin typeface="Arial" charset="0"/>
              </a:rPr>
              <a:t>entering the PASSWORD contained in the sealed envelope 		supplied with this manual intended for the </a:t>
            </a:r>
            <a:r>
              <a:rPr lang="en-US" sz="1800" dirty="0">
                <a:latin typeface="Arial" charset="0"/>
              </a:rPr>
              <a:t>head of maintenance .</a:t>
            </a:r>
          </a:p>
          <a:p>
            <a:pPr>
              <a:defRPr/>
            </a:pPr>
            <a:endParaRPr lang="en-US" sz="1800" dirty="0">
              <a:latin typeface="Arial" charset="0"/>
            </a:endParaRPr>
          </a:p>
          <a:p>
            <a:pPr>
              <a:defRPr/>
            </a:pPr>
            <a:r>
              <a:rPr lang="en-US" sz="1800" dirty="0">
                <a:latin typeface="Arial" charset="0"/>
              </a:rPr>
              <a:t>The yellow LED associated with each key has the following function:</a:t>
            </a:r>
          </a:p>
          <a:p>
            <a:pPr>
              <a:defRPr/>
            </a:pPr>
            <a:r>
              <a:rPr lang="en-US" sz="1800" dirty="0">
                <a:latin typeface="Arial" charset="0"/>
              </a:rPr>
              <a:t>- </a:t>
            </a:r>
            <a:r>
              <a:rPr lang="en-US" sz="1800" b="1" dirty="0">
                <a:latin typeface="Arial" charset="0"/>
              </a:rPr>
              <a:t>LED lit: access to forms in read-only mode;</a:t>
            </a:r>
          </a:p>
          <a:p>
            <a:pPr>
              <a:defRPr/>
            </a:pPr>
            <a:r>
              <a:rPr lang="en-US" sz="1800" dirty="0">
                <a:latin typeface="Arial" charset="0"/>
              </a:rPr>
              <a:t>- </a:t>
            </a:r>
            <a:r>
              <a:rPr lang="en-US" sz="1800" b="1" dirty="0">
                <a:latin typeface="Arial" charset="0"/>
              </a:rPr>
              <a:t>LED flashing: access to forms in programming mode (when one of the membrane keys has been pressed in </a:t>
            </a:r>
            <a:r>
              <a:rPr lang="en-US" sz="1800" dirty="0">
                <a:latin typeface="Arial" charset="0"/>
              </a:rPr>
              <a:t>sequence with the "P" key)</a:t>
            </a:r>
            <a:endParaRPr lang="it-IT" sz="1800" dirty="0">
              <a:latin typeface="Arial" charset="0"/>
            </a:endParaRPr>
          </a:p>
        </p:txBody>
      </p:sp>
      <p:pic>
        <p:nvPicPr>
          <p:cNvPr id="74756" name="Picture 4"/>
          <p:cNvPicPr>
            <a:picLocks noChangeAspect="1" noChangeArrowheads="1"/>
          </p:cNvPicPr>
          <p:nvPr/>
        </p:nvPicPr>
        <p:blipFill>
          <a:blip r:embed="rId2" cstate="print"/>
          <a:srcRect/>
          <a:stretch>
            <a:fillRect/>
          </a:stretch>
        </p:blipFill>
        <p:spPr bwMode="auto">
          <a:xfrm>
            <a:off x="6911975" y="3573463"/>
            <a:ext cx="2052638" cy="341312"/>
          </a:xfrm>
          <a:prstGeom prst="rect">
            <a:avLst/>
          </a:prstGeom>
          <a:noFill/>
          <a:ln w="9525">
            <a:noFill/>
            <a:miter lim="800000"/>
            <a:headEnd/>
            <a:tailEnd/>
          </a:ln>
        </p:spPr>
      </p:pic>
      <p:pic>
        <p:nvPicPr>
          <p:cNvPr id="74757" name="Picture 5"/>
          <p:cNvPicPr>
            <a:picLocks noChangeAspect="1" noChangeArrowheads="1"/>
          </p:cNvPicPr>
          <p:nvPr/>
        </p:nvPicPr>
        <p:blipFill>
          <a:blip r:embed="rId3" cstate="print"/>
          <a:srcRect/>
          <a:stretch>
            <a:fillRect/>
          </a:stretch>
        </p:blipFill>
        <p:spPr bwMode="auto">
          <a:xfrm>
            <a:off x="3024188" y="3284538"/>
            <a:ext cx="323850" cy="2905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9"/>
          <p:cNvPicPr>
            <a:picLocks noChangeAspect="1" noChangeArrowheads="1"/>
          </p:cNvPicPr>
          <p:nvPr/>
        </p:nvPicPr>
        <p:blipFill>
          <a:blip r:embed="rId2" cstate="print"/>
          <a:srcRect/>
          <a:stretch>
            <a:fillRect/>
          </a:stretch>
        </p:blipFill>
        <p:spPr bwMode="auto">
          <a:xfrm>
            <a:off x="185738" y="993775"/>
            <a:ext cx="8778875" cy="5211763"/>
          </a:xfrm>
          <a:prstGeom prst="rect">
            <a:avLst/>
          </a:prstGeom>
          <a:noFill/>
          <a:ln w="9525">
            <a:noFill/>
            <a:miter lim="800000"/>
            <a:headEnd/>
            <a:tailEnd/>
          </a:ln>
        </p:spPr>
      </p:pic>
      <p:sp>
        <p:nvSpPr>
          <p:cNvPr id="4"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ACCESS TO DATA IN CONSULTING OR PROGRAMMING MODE</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4896496" y="836712"/>
            <a:ext cx="4140000" cy="5487703"/>
          </a:xfrm>
          <a:prstGeom prst="rect">
            <a:avLst/>
          </a:prstGeom>
          <a:noFill/>
          <a:ln w="9525">
            <a:noFill/>
            <a:miter lim="800000"/>
            <a:headEnd/>
            <a:tailEnd/>
          </a:ln>
        </p:spPr>
      </p:pic>
      <p:sp>
        <p:nvSpPr>
          <p:cNvPr id="76802" name="Rettangolo 4"/>
          <p:cNvSpPr>
            <a:spLocks noChangeArrowheads="1"/>
          </p:cNvSpPr>
          <p:nvPr/>
        </p:nvSpPr>
        <p:spPr bwMode="auto">
          <a:xfrm>
            <a:off x="214313" y="908050"/>
            <a:ext cx="4645025" cy="923330"/>
          </a:xfrm>
          <a:prstGeom prst="rect">
            <a:avLst/>
          </a:prstGeom>
          <a:noFill/>
          <a:ln w="9525">
            <a:noFill/>
            <a:miter lim="800000"/>
            <a:headEnd/>
            <a:tailEnd/>
          </a:ln>
        </p:spPr>
        <p:txBody>
          <a:bodyPr>
            <a:spAutoFit/>
          </a:bodyPr>
          <a:lstStyle/>
          <a:p>
            <a:r>
              <a:rPr lang="en-US" sz="1800" dirty="0"/>
              <a:t>When the unit is </a:t>
            </a:r>
            <a:r>
              <a:rPr lang="en-US" sz="1800" b="1" dirty="0"/>
              <a:t>powered but not running, </a:t>
            </a:r>
          </a:p>
          <a:p>
            <a:r>
              <a:rPr lang="en-US" sz="1800" b="1" dirty="0"/>
              <a:t>3 fields are active on the user terminal display:</a:t>
            </a:r>
            <a:endParaRPr lang="it-IT" sz="1800" dirty="0"/>
          </a:p>
        </p:txBody>
      </p:sp>
      <p:sp>
        <p:nvSpPr>
          <p:cNvPr id="76803" name="Rectangle 4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4"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5" name="Rectangle 4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6" name="Rectangle 5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7" name="Rectangle 5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8"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09" name="Rectangle 6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10" name="Rectangle 6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11" name="Rectangle 6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6812" name="Rectangle 7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2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DISPLAY INFORMATION WITH UNIT OFF</a:t>
            </a:r>
            <a:endParaRPr lang="it-IT" sz="1200" dirty="0">
              <a:solidFill>
                <a:schemeClr val="bg1"/>
              </a:solidFill>
              <a:latin typeface="Arial" charset="0"/>
            </a:endParaRPr>
          </a:p>
        </p:txBody>
      </p:sp>
      <p:sp>
        <p:nvSpPr>
          <p:cNvPr id="76815" name="Rettangolo 5"/>
          <p:cNvSpPr>
            <a:spLocks noChangeArrowheads="1"/>
          </p:cNvSpPr>
          <p:nvPr/>
        </p:nvSpPr>
        <p:spPr bwMode="auto">
          <a:xfrm>
            <a:off x="179388" y="1928813"/>
            <a:ext cx="6662737" cy="3970337"/>
          </a:xfrm>
          <a:prstGeom prst="rect">
            <a:avLst/>
          </a:prstGeom>
          <a:solidFill>
            <a:schemeClr val="bg1"/>
          </a:solidFill>
          <a:ln w="9525">
            <a:noFill/>
            <a:miter lim="800000"/>
            <a:headEnd/>
            <a:tailEnd/>
          </a:ln>
        </p:spPr>
        <p:txBody>
          <a:bodyPr>
            <a:spAutoFit/>
          </a:bodyPr>
          <a:lstStyle/>
          <a:p>
            <a:r>
              <a:rPr lang="en-US" sz="1800" dirty="0"/>
              <a:t>A. Time and date (only in units featuring a clock card);</a:t>
            </a:r>
          </a:p>
          <a:p>
            <a:r>
              <a:rPr lang="it-IT" sz="1800" dirty="0"/>
              <a:t>B. Outlet water temperature;</a:t>
            </a:r>
          </a:p>
          <a:p>
            <a:r>
              <a:rPr lang="en-US" sz="1800" dirty="0"/>
              <a:t>C. One of the following messages indicating what has switched </a:t>
            </a:r>
            <a:r>
              <a:rPr lang="it-IT" sz="1800" dirty="0"/>
              <a:t>the </a:t>
            </a:r>
            <a:r>
              <a:rPr lang="it-IT" sz="1800" dirty="0" err="1"/>
              <a:t>unit</a:t>
            </a:r>
            <a:r>
              <a:rPr lang="it-IT" sz="1800" dirty="0"/>
              <a:t> off:</a:t>
            </a:r>
          </a:p>
          <a:p>
            <a:endParaRPr lang="it-IT" sz="1800" dirty="0"/>
          </a:p>
          <a:p>
            <a:r>
              <a:rPr lang="it-IT" sz="1800" dirty="0"/>
              <a:t>1. ON/OFF </a:t>
            </a:r>
            <a:r>
              <a:rPr lang="it-IT" sz="1800" dirty="0" err="1"/>
              <a:t>button</a:t>
            </a:r>
            <a:r>
              <a:rPr lang="it-IT" sz="1800" dirty="0"/>
              <a:t>;</a:t>
            </a:r>
          </a:p>
          <a:p>
            <a:r>
              <a:rPr lang="it-IT" sz="1800" dirty="0"/>
              <a:t>2. Remote </a:t>
            </a:r>
            <a:r>
              <a:rPr lang="it-IT" sz="1800" dirty="0" err="1"/>
              <a:t>control</a:t>
            </a:r>
            <a:r>
              <a:rPr lang="it-IT" sz="1800" dirty="0"/>
              <a:t>;</a:t>
            </a:r>
          </a:p>
          <a:p>
            <a:r>
              <a:rPr lang="it-IT" sz="1800" dirty="0"/>
              <a:t>3. Supervision system;</a:t>
            </a:r>
          </a:p>
          <a:p>
            <a:r>
              <a:rPr lang="en-US" sz="1800" dirty="0"/>
              <a:t>4. Timed switch-off - in units with clock card - indicating what time the next restart is programmed for;</a:t>
            </a:r>
          </a:p>
          <a:p>
            <a:r>
              <a:rPr lang="fr-FR" sz="1800" dirty="0"/>
              <a:t>5. </a:t>
            </a:r>
            <a:r>
              <a:rPr lang="fr-FR" sz="1800" dirty="0" err="1"/>
              <a:t>Automatic</a:t>
            </a:r>
            <a:r>
              <a:rPr lang="fr-FR" sz="1800" dirty="0"/>
              <a:t> unit inversion cycle;</a:t>
            </a:r>
          </a:p>
          <a:p>
            <a:r>
              <a:rPr lang="it-IT" sz="1800" dirty="0"/>
              <a:t>6. </a:t>
            </a:r>
            <a:r>
              <a:rPr lang="en-US" sz="1800" dirty="0"/>
              <a:t>Manual switch-off (on by remote control);</a:t>
            </a:r>
            <a:endParaRPr lang="it-IT" sz="1800" dirty="0"/>
          </a:p>
          <a:p>
            <a:r>
              <a:rPr lang="en-US" sz="1800" dirty="0"/>
              <a:t>7. </a:t>
            </a:r>
            <a:r>
              <a:rPr lang="it-IT" sz="1800" dirty="0" err="1"/>
              <a:t>Setback</a:t>
            </a:r>
            <a:r>
              <a:rPr lang="it-IT" sz="1800" dirty="0"/>
              <a:t> mode;</a:t>
            </a:r>
            <a:r>
              <a:rPr lang="en-US" sz="1800" dirty="0"/>
              <a:t> </a:t>
            </a:r>
          </a:p>
          <a:p>
            <a:r>
              <a:rPr lang="en-US" sz="1800" dirty="0"/>
              <a:t>8. Forced switch-off subsequent to water flow alarm.</a:t>
            </a:r>
            <a:endParaRPr lang="it-IT" sz="1800" dirty="0"/>
          </a:p>
        </p:txBody>
      </p:sp>
      <p:sp>
        <p:nvSpPr>
          <p:cNvPr id="27" name="Rettangolo 26"/>
          <p:cNvSpPr/>
          <p:nvPr/>
        </p:nvSpPr>
        <p:spPr>
          <a:xfrm>
            <a:off x="4716463" y="1628775"/>
            <a:ext cx="194310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313" y="1071563"/>
            <a:ext cx="8786812" cy="3970318"/>
          </a:xfrm>
          <a:prstGeom prst="rect">
            <a:avLst/>
          </a:prstGeom>
        </p:spPr>
        <p:txBody>
          <a:bodyPr>
            <a:spAutoFit/>
          </a:bodyPr>
          <a:lstStyle/>
          <a:p>
            <a:pPr>
              <a:defRPr/>
            </a:pPr>
            <a:r>
              <a:rPr lang="en-US" sz="1400" dirty="0">
                <a:latin typeface="Arial" charset="0"/>
              </a:rPr>
              <a:t>When the unit is </a:t>
            </a:r>
            <a:r>
              <a:rPr lang="en-US" sz="1400" b="1" dirty="0">
                <a:latin typeface="Arial" charset="0"/>
              </a:rPr>
              <a:t>running, the STATUS SCREEN appears on the display</a:t>
            </a:r>
          </a:p>
          <a:p>
            <a:pPr>
              <a:defRPr/>
            </a:pPr>
            <a:r>
              <a:rPr lang="it-IT" sz="1400" dirty="0" err="1">
                <a:latin typeface="Arial" charset="0"/>
              </a:rPr>
              <a:t>featuring</a:t>
            </a:r>
            <a:r>
              <a:rPr lang="it-IT" sz="1400" dirty="0">
                <a:latin typeface="Arial" charset="0"/>
              </a:rPr>
              <a:t> 6 </a:t>
            </a:r>
            <a:r>
              <a:rPr lang="it-IT" sz="1400" dirty="0" err="1">
                <a:latin typeface="Arial" charset="0"/>
              </a:rPr>
              <a:t>active</a:t>
            </a:r>
            <a:r>
              <a:rPr lang="it-IT" sz="1400" dirty="0">
                <a:latin typeface="Arial" charset="0"/>
              </a:rPr>
              <a:t> </a:t>
            </a:r>
            <a:r>
              <a:rPr lang="it-IT" sz="1400" dirty="0" err="1">
                <a:latin typeface="Arial" charset="0"/>
              </a:rPr>
              <a:t>fields</a:t>
            </a:r>
            <a:r>
              <a:rPr lang="it-IT" sz="1400" dirty="0">
                <a:latin typeface="Arial" charset="0"/>
              </a:rPr>
              <a:t>:</a:t>
            </a:r>
            <a:endParaRPr lang="en-US" sz="1400" b="1" dirty="0">
              <a:latin typeface="Arial" charset="0"/>
            </a:endParaRPr>
          </a:p>
          <a:p>
            <a:pPr>
              <a:defRPr/>
            </a:pPr>
            <a:endParaRPr lang="en-US" sz="1400" b="1" dirty="0">
              <a:latin typeface="Arial" charset="0"/>
            </a:endParaRPr>
          </a:p>
          <a:p>
            <a:pPr>
              <a:defRPr/>
            </a:pPr>
            <a:endParaRPr lang="en-US" sz="1400" b="1" dirty="0">
              <a:latin typeface="Arial" charset="0"/>
            </a:endParaRPr>
          </a:p>
          <a:p>
            <a:pPr marL="342900" indent="-342900">
              <a:buFontTx/>
              <a:buAutoNum type="alphaUcPeriod"/>
              <a:defRPr/>
            </a:pPr>
            <a:r>
              <a:rPr lang="en-US" sz="1400" b="1" dirty="0">
                <a:latin typeface="Arial" charset="0"/>
              </a:rPr>
              <a:t>Current time </a:t>
            </a:r>
            <a:r>
              <a:rPr lang="en-US" sz="1400" dirty="0">
                <a:latin typeface="Arial" charset="0"/>
              </a:rPr>
              <a:t>(only in units featuring a clock card), </a:t>
            </a:r>
            <a:r>
              <a:rPr lang="en-US" sz="1400" b="1" dirty="0">
                <a:latin typeface="Arial" charset="0"/>
              </a:rPr>
              <a:t>outlet water</a:t>
            </a:r>
            <a:endParaRPr lang="en-US" sz="1400" b="1" dirty="0">
              <a:latin typeface="Arial" charset="0"/>
            </a:endParaRPr>
          </a:p>
          <a:p>
            <a:pPr marL="342900" indent="-342900">
              <a:defRPr/>
            </a:pPr>
            <a:r>
              <a:rPr lang="en-US" sz="1400" b="1" dirty="0">
                <a:latin typeface="Arial" charset="0"/>
              </a:rPr>
              <a:t>temperature.</a:t>
            </a:r>
          </a:p>
          <a:p>
            <a:pPr marL="342900" indent="-342900">
              <a:defRPr/>
            </a:pPr>
            <a:endParaRPr lang="en-US" sz="1400" b="1" dirty="0">
              <a:latin typeface="Arial" charset="0"/>
            </a:endParaRPr>
          </a:p>
          <a:p>
            <a:pPr>
              <a:defRPr/>
            </a:pPr>
            <a:r>
              <a:rPr lang="en-US" sz="1400" b="1" dirty="0">
                <a:latin typeface="Arial" charset="0"/>
              </a:rPr>
              <a:t>B. Functions in progress; the following messages are given depending on the </a:t>
            </a:r>
            <a:r>
              <a:rPr lang="it-IT" sz="1400" b="1" dirty="0" err="1">
                <a:latin typeface="Arial" charset="0"/>
              </a:rPr>
              <a:t>working</a:t>
            </a:r>
            <a:r>
              <a:rPr lang="it-IT" sz="1400" b="1" dirty="0">
                <a:latin typeface="Arial" charset="0"/>
              </a:rPr>
              <a:t> </a:t>
            </a:r>
            <a:r>
              <a:rPr lang="it-IT" sz="1400" b="1" dirty="0" err="1">
                <a:latin typeface="Arial" charset="0"/>
              </a:rPr>
              <a:t>conditions</a:t>
            </a:r>
            <a:r>
              <a:rPr lang="it-IT" sz="1400" b="1" dirty="0" smtClean="0">
                <a:latin typeface="Arial" charset="0"/>
              </a:rPr>
              <a:t>:</a:t>
            </a:r>
            <a:endParaRPr lang="it-IT" sz="1400" dirty="0"/>
          </a:p>
          <a:p>
            <a:pPr marL="342900" indent="-342900">
              <a:buFont typeface="Wingdings" pitchFamily="2" charset="2"/>
              <a:buChar char="Ø"/>
            </a:pPr>
            <a:r>
              <a:rPr lang="it-IT" sz="1400" dirty="0"/>
              <a:t>COOLING"/"</a:t>
            </a:r>
            <a:r>
              <a:rPr lang="it-IT" sz="1400" dirty="0" smtClean="0"/>
              <a:t>HEATING“ / "</a:t>
            </a:r>
            <a:r>
              <a:rPr lang="it-IT" sz="1400" dirty="0"/>
              <a:t>RECOVERY HEAT"; </a:t>
            </a:r>
          </a:p>
          <a:p>
            <a:pPr marL="342900" indent="-342900">
              <a:buFont typeface="Wingdings" pitchFamily="2" charset="2"/>
              <a:buChar char="Ø"/>
            </a:pPr>
            <a:r>
              <a:rPr lang="en-US" sz="1400" dirty="0" smtClean="0"/>
              <a:t>"</a:t>
            </a:r>
            <a:r>
              <a:rPr lang="en-US" sz="1400" dirty="0"/>
              <a:t>PUMP-DOWN CIRC. </a:t>
            </a:r>
            <a:r>
              <a:rPr lang="en-US" sz="1400" dirty="0" smtClean="0"/>
              <a:t>1”/ </a:t>
            </a:r>
            <a:r>
              <a:rPr lang="en-US" sz="1400" dirty="0"/>
              <a:t>"PUMP-DOWN CIRC. </a:t>
            </a:r>
            <a:r>
              <a:rPr lang="en-US" sz="1400" dirty="0" smtClean="0"/>
              <a:t>2”; </a:t>
            </a:r>
            <a:endParaRPr lang="en-US" sz="1400" dirty="0"/>
          </a:p>
          <a:p>
            <a:pPr marL="342900" indent="-342900">
              <a:buFont typeface="Wingdings" pitchFamily="2" charset="2"/>
              <a:buChar char="Ø"/>
            </a:pPr>
            <a:r>
              <a:rPr lang="en-US" sz="1400" dirty="0" smtClean="0"/>
              <a:t>"</a:t>
            </a:r>
            <a:r>
              <a:rPr lang="en-US" sz="1400" dirty="0"/>
              <a:t>PUMP-DOWN CIRC. </a:t>
            </a:r>
            <a:r>
              <a:rPr lang="en-US" sz="1400" dirty="0" smtClean="0"/>
              <a:t>1-2” / ”DEFROST CIRC.1”;</a:t>
            </a:r>
            <a:endParaRPr lang="en-US" sz="1400" dirty="0"/>
          </a:p>
          <a:p>
            <a:pPr marL="342900" indent="-342900">
              <a:buFont typeface="Wingdings" pitchFamily="2" charset="2"/>
              <a:buChar char="Ø"/>
            </a:pPr>
            <a:r>
              <a:rPr lang="it-IT" sz="1400" dirty="0" smtClean="0"/>
              <a:t>DEFROST CIRC</a:t>
            </a:r>
            <a:r>
              <a:rPr lang="it-IT" sz="1400" dirty="0" err="1" smtClean="0"/>
              <a:t>.2” </a:t>
            </a:r>
            <a:r>
              <a:rPr lang="it-IT" sz="1400" dirty="0" smtClean="0"/>
              <a:t>/ ”DEFROST CIRC</a:t>
            </a:r>
            <a:r>
              <a:rPr lang="it-IT" sz="1400" dirty="0" err="1" smtClean="0"/>
              <a:t>.1-2</a:t>
            </a:r>
            <a:r>
              <a:rPr lang="it-IT" sz="1400" dirty="0" smtClean="0"/>
              <a:t>”.</a:t>
            </a:r>
            <a:endParaRPr lang="it-IT" sz="1400" dirty="0"/>
          </a:p>
          <a:p>
            <a:r>
              <a:rPr lang="it-IT" sz="1400" dirty="0"/>
              <a:t>	</a:t>
            </a:r>
          </a:p>
          <a:p>
            <a:pPr>
              <a:defRPr/>
            </a:pPr>
            <a:endParaRPr lang="it-IT" sz="1400" dirty="0">
              <a:latin typeface="Arial" charset="0"/>
            </a:endParaRPr>
          </a:p>
          <a:p>
            <a:pPr>
              <a:defRPr/>
            </a:pPr>
            <a:r>
              <a:rPr lang="en-US" sz="1400" b="1" dirty="0">
                <a:latin typeface="Arial" charset="0"/>
              </a:rPr>
              <a:t>C. Where applicable, it indicates automatic cycle operation override:</a:t>
            </a:r>
          </a:p>
          <a:p>
            <a:pPr>
              <a:buFont typeface="Wingdings" pitchFamily="2" charset="2"/>
              <a:buChar char="§"/>
              <a:defRPr/>
            </a:pPr>
            <a:r>
              <a:rPr lang="en-US" sz="1400" b="1" dirty="0">
                <a:latin typeface="Arial" charset="0"/>
              </a:rPr>
              <a:t> </a:t>
            </a:r>
            <a:r>
              <a:rPr lang="en-US" sz="1400" b="1" dirty="0">
                <a:latin typeface="Arial" charset="0"/>
              </a:rPr>
              <a:t> "</a:t>
            </a:r>
            <a:r>
              <a:rPr lang="en-US" sz="1400" b="1" dirty="0">
                <a:latin typeface="Arial" charset="0"/>
              </a:rPr>
              <a:t>MAN" </a:t>
            </a:r>
            <a:r>
              <a:rPr lang="en-US" sz="1400" dirty="0">
                <a:latin typeface="Arial" charset="0"/>
              </a:rPr>
              <a:t>in operating mode with manual control;</a:t>
            </a:r>
          </a:p>
          <a:p>
            <a:pPr>
              <a:buFont typeface="Wingdings" pitchFamily="2" charset="2"/>
              <a:buChar char="§"/>
              <a:defRPr/>
            </a:pPr>
            <a:r>
              <a:rPr lang="en-US" sz="1400" b="1" dirty="0">
                <a:latin typeface="Arial" charset="0"/>
              </a:rPr>
              <a:t> </a:t>
            </a:r>
            <a:r>
              <a:rPr lang="en-US" sz="1400" b="1" dirty="0">
                <a:latin typeface="Arial" charset="0"/>
              </a:rPr>
              <a:t> "</a:t>
            </a:r>
            <a:r>
              <a:rPr lang="en-US" sz="1400" b="1" dirty="0">
                <a:latin typeface="Arial" charset="0"/>
              </a:rPr>
              <a:t>FORCE" </a:t>
            </a:r>
            <a:r>
              <a:rPr lang="en-US" sz="1400" dirty="0">
                <a:latin typeface="Arial" charset="0"/>
              </a:rPr>
              <a:t>when switching on using manual forcing;</a:t>
            </a:r>
          </a:p>
          <a:p>
            <a:pPr>
              <a:buFont typeface="Wingdings" pitchFamily="2" charset="2"/>
              <a:buChar char="§"/>
              <a:defRPr/>
            </a:pPr>
            <a:r>
              <a:rPr lang="en-US" sz="1400" b="1" dirty="0">
                <a:latin typeface="Arial" charset="0"/>
              </a:rPr>
              <a:t> </a:t>
            </a:r>
            <a:r>
              <a:rPr lang="en-US" sz="1400" b="1" dirty="0">
                <a:latin typeface="Arial" charset="0"/>
              </a:rPr>
              <a:t> "</a:t>
            </a:r>
            <a:r>
              <a:rPr lang="en-US" sz="1400" b="1" dirty="0">
                <a:latin typeface="Arial" charset="0"/>
              </a:rPr>
              <a:t>WATCH" </a:t>
            </a:r>
            <a:r>
              <a:rPr lang="en-US" sz="1400" dirty="0">
                <a:latin typeface="Arial" charset="0"/>
              </a:rPr>
              <a:t>when the unit enters “setback mode” to keep temperature parameters within the set limits</a:t>
            </a:r>
            <a:r>
              <a:rPr lang="en-US" sz="1400" dirty="0" smtClean="0">
                <a:latin typeface="Arial" charset="0"/>
              </a:rPr>
              <a:t>.</a:t>
            </a:r>
            <a:endParaRPr lang="en-US" sz="1400" dirty="0">
              <a:latin typeface="Arial" charset="0"/>
            </a:endParaRPr>
          </a:p>
        </p:txBody>
      </p:sp>
      <p:pic>
        <p:nvPicPr>
          <p:cNvPr id="77827" name="Picture 3"/>
          <p:cNvPicPr>
            <a:picLocks noChangeAspect="1" noChangeArrowheads="1"/>
          </p:cNvPicPr>
          <p:nvPr/>
        </p:nvPicPr>
        <p:blipFill>
          <a:blip r:embed="rId2" cstate="print"/>
          <a:srcRect/>
          <a:stretch>
            <a:fillRect/>
          </a:stretch>
        </p:blipFill>
        <p:spPr bwMode="auto">
          <a:xfrm>
            <a:off x="6429375" y="1143000"/>
            <a:ext cx="2381250" cy="962025"/>
          </a:xfrm>
          <a:prstGeom prst="rect">
            <a:avLst/>
          </a:prstGeom>
          <a:noFill/>
          <a:ln w="9525">
            <a:noFill/>
            <a:miter lim="800000"/>
            <a:headEnd/>
            <a:tailEnd/>
          </a:ln>
        </p:spPr>
      </p:pic>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INFORMATION DISPLAYED WITH THE UNIT RUNNING</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ttangolo 2"/>
          <p:cNvSpPr>
            <a:spLocks noChangeArrowheads="1"/>
          </p:cNvSpPr>
          <p:nvPr/>
        </p:nvSpPr>
        <p:spPr bwMode="auto">
          <a:xfrm>
            <a:off x="142875" y="1071563"/>
            <a:ext cx="8786813" cy="3540125"/>
          </a:xfrm>
          <a:prstGeom prst="rect">
            <a:avLst/>
          </a:prstGeom>
          <a:noFill/>
          <a:ln w="9525">
            <a:noFill/>
            <a:miter lim="800000"/>
            <a:headEnd/>
            <a:tailEnd/>
          </a:ln>
        </p:spPr>
        <p:txBody>
          <a:bodyPr>
            <a:spAutoFit/>
          </a:bodyPr>
          <a:lstStyle/>
          <a:p>
            <a:r>
              <a:rPr lang="en-US" sz="1400" b="1"/>
              <a:t>D. indicates unit’s slave status, which can be one of the following:</a:t>
            </a:r>
          </a:p>
          <a:p>
            <a:pPr>
              <a:buFont typeface="Wingdings" pitchFamily="2" charset="2"/>
              <a:buChar char="§"/>
            </a:pPr>
            <a:r>
              <a:rPr lang="en-US" sz="1400"/>
              <a:t>  </a:t>
            </a:r>
            <a:r>
              <a:rPr lang="en-US" sz="1400" b="1"/>
              <a:t>"ON": </a:t>
            </a:r>
            <a:r>
              <a:rPr lang="en-US" sz="1400"/>
              <a:t>if the unit was switched on  by the user teminal</a:t>
            </a:r>
          </a:p>
          <a:p>
            <a:pPr>
              <a:buFont typeface="Wingdings" pitchFamily="2" charset="2"/>
              <a:buChar char="§"/>
            </a:pPr>
            <a:r>
              <a:rPr lang="en-US" sz="1400"/>
              <a:t>  </a:t>
            </a:r>
            <a:r>
              <a:rPr lang="en-US" sz="1400" b="1"/>
              <a:t>"REMOTE": </a:t>
            </a:r>
            <a:r>
              <a:rPr lang="en-US" sz="1400"/>
              <a:t>to a remote contact;</a:t>
            </a:r>
          </a:p>
          <a:p>
            <a:pPr>
              <a:buFont typeface="Wingdings" pitchFamily="2" charset="2"/>
              <a:buChar char="§"/>
            </a:pPr>
            <a:r>
              <a:rPr lang="it-IT" sz="1400" b="1"/>
              <a:t>  </a:t>
            </a:r>
            <a:r>
              <a:rPr lang="en-US" sz="1400" b="1"/>
              <a:t>"</a:t>
            </a:r>
            <a:r>
              <a:rPr lang="it-IT" sz="1400" b="1"/>
              <a:t>SUPERV.</a:t>
            </a:r>
            <a:r>
              <a:rPr lang="en-US" sz="1400" b="1"/>
              <a:t>"</a:t>
            </a:r>
            <a:r>
              <a:rPr lang="it-IT" sz="1400" b="1"/>
              <a:t>: </a:t>
            </a:r>
            <a:r>
              <a:rPr lang="it-IT" sz="1400"/>
              <a:t>to a Supervisor;</a:t>
            </a:r>
          </a:p>
          <a:p>
            <a:pPr>
              <a:buFont typeface="Wingdings" pitchFamily="2" charset="2"/>
              <a:buChar char="§"/>
            </a:pPr>
            <a:r>
              <a:rPr lang="en-US" sz="1400"/>
              <a:t>  </a:t>
            </a:r>
            <a:r>
              <a:rPr lang="en-US" sz="1400" b="1"/>
              <a:t>"CYCLE": </a:t>
            </a:r>
            <a:r>
              <a:rPr lang="en-US" sz="1400"/>
              <a:t>to automatic cycle inverting standard units and standby units;</a:t>
            </a:r>
          </a:p>
          <a:p>
            <a:pPr>
              <a:buFont typeface="Wingdings" pitchFamily="2" charset="2"/>
              <a:buChar char="§"/>
            </a:pPr>
            <a:r>
              <a:rPr lang="en-US" sz="1400"/>
              <a:t>  </a:t>
            </a:r>
            <a:r>
              <a:rPr lang="en-US" sz="1400" b="1"/>
              <a:t>"TIME": </a:t>
            </a:r>
            <a:r>
              <a:rPr lang="en-US" sz="1400"/>
              <a:t>to a programme for operation based on time bands.</a:t>
            </a:r>
          </a:p>
          <a:p>
            <a:endParaRPr lang="en-US" sz="1400"/>
          </a:p>
          <a:p>
            <a:endParaRPr lang="en-US" sz="1400"/>
          </a:p>
          <a:p>
            <a:r>
              <a:rPr lang="en-US" sz="1400" b="1"/>
              <a:t>E. indicates trouble status, which can be one of the following:</a:t>
            </a:r>
          </a:p>
          <a:p>
            <a:pPr>
              <a:buFont typeface="Wingdings" pitchFamily="2" charset="2"/>
              <a:buChar char="§"/>
            </a:pPr>
            <a:r>
              <a:rPr lang="en-US" sz="1400" b="1"/>
              <a:t>  "ALARM" : </a:t>
            </a:r>
            <a:r>
              <a:rPr lang="en-US" sz="1400"/>
              <a:t>when there is an alarm;</a:t>
            </a:r>
          </a:p>
          <a:p>
            <a:pPr>
              <a:buFont typeface="Wingdings" pitchFamily="2" charset="2"/>
              <a:buChar char="§"/>
            </a:pPr>
            <a:r>
              <a:rPr lang="en-US" sz="1400" b="1"/>
              <a:t>  "SERV": </a:t>
            </a:r>
            <a:r>
              <a:rPr lang="en-US" sz="1400"/>
              <a:t>when a meter totalling hours of operation exceeds the threshold.</a:t>
            </a:r>
          </a:p>
          <a:p>
            <a:endParaRPr lang="en-US" sz="1400"/>
          </a:p>
          <a:p>
            <a:endParaRPr lang="en-US" sz="1400"/>
          </a:p>
          <a:p>
            <a:r>
              <a:rPr lang="en-US" sz="1400" b="1"/>
              <a:t>F. identifies with "LAN01", "LAN02", … when a number of units are connected in LAN.</a:t>
            </a:r>
          </a:p>
          <a:p>
            <a:r>
              <a:rPr lang="it-IT" sz="1400"/>
              <a:t>In this case, if a shared user terminal is used, it is possible to scroll among the units on the same LAN by</a:t>
            </a:r>
            <a:r>
              <a:rPr lang="en-US" sz="1400"/>
              <a:t> pressing         +       keys at the same time.</a:t>
            </a:r>
          </a:p>
        </p:txBody>
      </p:sp>
      <p:pic>
        <p:nvPicPr>
          <p:cNvPr id="78851" name="Picture 3"/>
          <p:cNvPicPr>
            <a:picLocks noChangeAspect="1" noChangeArrowheads="1"/>
          </p:cNvPicPr>
          <p:nvPr/>
        </p:nvPicPr>
        <p:blipFill>
          <a:blip r:embed="rId2" cstate="print"/>
          <a:srcRect/>
          <a:stretch>
            <a:fillRect/>
          </a:stretch>
        </p:blipFill>
        <p:spPr bwMode="auto">
          <a:xfrm>
            <a:off x="6429375" y="1143000"/>
            <a:ext cx="2381250" cy="962025"/>
          </a:xfrm>
          <a:prstGeom prst="rect">
            <a:avLst/>
          </a:prstGeom>
          <a:noFill/>
          <a:ln w="9525">
            <a:noFill/>
            <a:miter lim="800000"/>
            <a:headEnd/>
            <a:tailEnd/>
          </a:ln>
        </p:spPr>
      </p:pic>
      <p:pic>
        <p:nvPicPr>
          <p:cNvPr id="78852" name="Picture 3"/>
          <p:cNvPicPr>
            <a:picLocks noChangeAspect="1" noChangeArrowheads="1"/>
          </p:cNvPicPr>
          <p:nvPr/>
        </p:nvPicPr>
        <p:blipFill>
          <a:blip r:embed="rId3" cstate="print"/>
          <a:srcRect/>
          <a:stretch>
            <a:fillRect/>
          </a:stretch>
        </p:blipFill>
        <p:spPr bwMode="auto">
          <a:xfrm>
            <a:off x="1009650" y="4333875"/>
            <a:ext cx="214313" cy="219075"/>
          </a:xfrm>
          <a:prstGeom prst="rect">
            <a:avLst/>
          </a:prstGeom>
          <a:noFill/>
          <a:ln w="9525">
            <a:noFill/>
            <a:miter lim="800000"/>
            <a:headEnd/>
            <a:tailEnd/>
          </a:ln>
        </p:spPr>
      </p:pic>
      <p:pic>
        <p:nvPicPr>
          <p:cNvPr id="78853" name="Picture 4"/>
          <p:cNvPicPr>
            <a:picLocks noChangeAspect="1" noChangeArrowheads="1"/>
          </p:cNvPicPr>
          <p:nvPr/>
        </p:nvPicPr>
        <p:blipFill>
          <a:blip r:embed="rId4" cstate="print"/>
          <a:srcRect/>
          <a:stretch>
            <a:fillRect/>
          </a:stretch>
        </p:blipFill>
        <p:spPr bwMode="auto">
          <a:xfrm>
            <a:off x="1509713" y="4327525"/>
            <a:ext cx="214312" cy="225425"/>
          </a:xfrm>
          <a:prstGeom prst="rect">
            <a:avLst/>
          </a:prstGeom>
          <a:noFill/>
          <a:ln w="9525">
            <a:noFill/>
            <a:miter lim="800000"/>
            <a:headEnd/>
            <a:tailEnd/>
          </a:ln>
        </p:spPr>
      </p:pic>
      <p:sp>
        <p:nvSpPr>
          <p:cNvPr id="78854"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7885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7885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sp>
        <p:nvSpPr>
          <p:cNvPr id="7885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p>
        </p:txBody>
      </p:sp>
      <p:sp>
        <p:nvSpPr>
          <p:cNvPr id="1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INFORMATION DISPLAYED WITH THE UNIT RUNNING</a:t>
            </a:r>
            <a:endParaRPr lang="it-IT" sz="1200" dirty="0">
              <a:solidFill>
                <a:schemeClr val="bg1"/>
              </a:solidFill>
              <a:latin typeface="Arial" charset="0"/>
            </a:endParaRPr>
          </a:p>
        </p:txBody>
      </p:sp>
      <p:pic>
        <p:nvPicPr>
          <p:cNvPr id="126978" name="Picture 2"/>
          <p:cNvPicPr>
            <a:picLocks noChangeAspect="1" noChangeArrowheads="1"/>
          </p:cNvPicPr>
          <p:nvPr/>
        </p:nvPicPr>
        <p:blipFill>
          <a:blip r:embed="rId5" cstate="print"/>
          <a:srcRect/>
          <a:stretch>
            <a:fillRect/>
          </a:stretch>
        </p:blipFill>
        <p:spPr bwMode="auto">
          <a:xfrm>
            <a:off x="539552" y="4941168"/>
            <a:ext cx="7353300" cy="9144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p:cNvPicPr>
            <a:picLocks noChangeAspect="1" noChangeArrowheads="1"/>
          </p:cNvPicPr>
          <p:nvPr/>
        </p:nvPicPr>
        <p:blipFill>
          <a:blip r:embed="rId2" cstate="print"/>
          <a:srcRect/>
          <a:stretch>
            <a:fillRect/>
          </a:stretch>
        </p:blipFill>
        <p:spPr bwMode="auto">
          <a:xfrm>
            <a:off x="539552" y="1116732"/>
            <a:ext cx="4305300" cy="800100"/>
          </a:xfrm>
          <a:prstGeom prst="rect">
            <a:avLst/>
          </a:prstGeom>
          <a:noFill/>
          <a:ln w="9525">
            <a:noFill/>
            <a:miter lim="800000"/>
            <a:headEnd/>
            <a:tailEnd/>
          </a:ln>
        </p:spPr>
      </p:pic>
      <p:sp>
        <p:nvSpPr>
          <p:cNvPr id="51204" name="Rettangolo 4"/>
          <p:cNvSpPr>
            <a:spLocks noChangeArrowheads="1"/>
          </p:cNvSpPr>
          <p:nvPr/>
        </p:nvSpPr>
        <p:spPr bwMode="auto">
          <a:xfrm>
            <a:off x="214313" y="2379116"/>
            <a:ext cx="8643937" cy="3786188"/>
          </a:xfrm>
          <a:prstGeom prst="rect">
            <a:avLst/>
          </a:prstGeom>
          <a:noFill/>
          <a:ln w="9525">
            <a:noFill/>
            <a:miter lim="800000"/>
            <a:headEnd/>
            <a:tailEnd/>
          </a:ln>
        </p:spPr>
        <p:txBody>
          <a:bodyPr>
            <a:spAutoFit/>
          </a:bodyPr>
          <a:lstStyle/>
          <a:p>
            <a:pPr algn="just"/>
            <a:r>
              <a:rPr lang="en-US" sz="1600" dirty="0"/>
              <a:t>This part of  the program  is used  to determine </a:t>
            </a:r>
            <a:r>
              <a:rPr lang="en-US" sz="1600" b="1" dirty="0"/>
              <a:t>service  intervals  for  the unit’s components</a:t>
            </a:r>
            <a:r>
              <a:rPr lang="en-US" sz="1600" dirty="0"/>
              <a:t>: when  the device in question exceeds the operating hours threshold  indicated,  the microprocessor reports the service request by activating the alarm condition and sending the “SERV” message up on the main form. </a:t>
            </a:r>
          </a:p>
          <a:p>
            <a:pPr algn="just"/>
            <a:r>
              <a:rPr lang="en-US" sz="1600" dirty="0"/>
              <a:t>There  are  also  two  forms  featuring  the  number  of  times  the  compressor  starts  (with  the  option  of  resetting  the count). </a:t>
            </a:r>
          </a:p>
          <a:p>
            <a:pPr algn="just"/>
            <a:endParaRPr lang="en-US" sz="1600" dirty="0"/>
          </a:p>
          <a:p>
            <a:pPr algn="just"/>
            <a:r>
              <a:rPr lang="en-US" sz="1600" dirty="0"/>
              <a:t>The  forms give  the number of hours accumulated and operating  thresholds. To edit  limits and/or  reset  the hour-meter, you must call up the subroutine in programming mode. </a:t>
            </a:r>
          </a:p>
          <a:p>
            <a:pPr algn="just"/>
            <a:r>
              <a:rPr lang="en-US" sz="1600" dirty="0"/>
              <a:t> </a:t>
            </a:r>
          </a:p>
          <a:p>
            <a:pPr algn="just"/>
            <a:r>
              <a:rPr lang="en-US" sz="1600" dirty="0"/>
              <a:t>The functions regard the following unit components: </a:t>
            </a:r>
          </a:p>
          <a:p>
            <a:pPr algn="just"/>
            <a:r>
              <a:rPr lang="en-US" sz="1600" dirty="0"/>
              <a:t>1. Compressors; </a:t>
            </a:r>
          </a:p>
          <a:p>
            <a:pPr algn="just"/>
            <a:r>
              <a:rPr lang="en-US" sz="1600" dirty="0"/>
              <a:t>2. Water circulation pumps; </a:t>
            </a:r>
          </a:p>
          <a:p>
            <a:pPr algn="just"/>
            <a:r>
              <a:rPr lang="en-US" sz="1600" dirty="0"/>
              <a:t>3. Compressors starting number; </a:t>
            </a:r>
          </a:p>
          <a:p>
            <a:pPr algn="just"/>
            <a:r>
              <a:rPr lang="en-US" sz="1600" dirty="0"/>
              <a:t>4. Command manual Defrost circuit; </a:t>
            </a:r>
            <a:endParaRPr lang="it-IT" sz="1600" dirty="0"/>
          </a:p>
        </p:txBody>
      </p:sp>
      <p:pic>
        <p:nvPicPr>
          <p:cNvPr id="51205" name="Picture 5"/>
          <p:cNvPicPr>
            <a:picLocks noChangeAspect="1" noChangeArrowheads="1"/>
          </p:cNvPicPr>
          <p:nvPr/>
        </p:nvPicPr>
        <p:blipFill>
          <a:blip r:embed="rId3" cstate="print"/>
          <a:srcRect l="44005"/>
          <a:stretch>
            <a:fillRect/>
          </a:stretch>
        </p:blipFill>
        <p:spPr bwMode="auto">
          <a:xfrm>
            <a:off x="5220072" y="1052736"/>
            <a:ext cx="2015824" cy="1108576"/>
          </a:xfrm>
          <a:prstGeom prst="rect">
            <a:avLst/>
          </a:prstGeom>
          <a:noFill/>
          <a:ln w="9525">
            <a:noFill/>
            <a:miter lim="800000"/>
            <a:headEnd/>
            <a:tailEnd/>
          </a:ln>
        </p:spPr>
      </p:pic>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HOUR-METER READING AND PROGRAMMING</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2" cstate="print"/>
          <a:srcRect/>
          <a:stretch>
            <a:fillRect/>
          </a:stretch>
        </p:blipFill>
        <p:spPr bwMode="auto">
          <a:xfrm>
            <a:off x="107504" y="1357311"/>
            <a:ext cx="1800000" cy="4541860"/>
          </a:xfrm>
          <a:prstGeom prst="rect">
            <a:avLst/>
          </a:prstGeom>
          <a:noFill/>
          <a:ln w="9525">
            <a:noFill/>
            <a:miter lim="800000"/>
            <a:headEnd/>
            <a:tailEnd/>
          </a:ln>
        </p:spPr>
      </p:pic>
      <p:sp>
        <p:nvSpPr>
          <p:cNvPr id="5" name="Rettangolo 4"/>
          <p:cNvSpPr/>
          <p:nvPr/>
        </p:nvSpPr>
        <p:spPr>
          <a:xfrm>
            <a:off x="2051720" y="1785938"/>
            <a:ext cx="4824536" cy="4031873"/>
          </a:xfrm>
          <a:prstGeom prst="rect">
            <a:avLst/>
          </a:prstGeom>
        </p:spPr>
        <p:txBody>
          <a:bodyPr wrap="square">
            <a:spAutoFit/>
          </a:bodyPr>
          <a:lstStyle/>
          <a:p>
            <a:pPr algn="just">
              <a:defRPr/>
            </a:pPr>
            <a:r>
              <a:rPr lang="en-US" sz="1600" dirty="0">
                <a:latin typeface="Arial" charset="0"/>
              </a:rPr>
              <a:t>For each device, it is possible to: </a:t>
            </a:r>
          </a:p>
          <a:p>
            <a:pPr algn="just">
              <a:defRPr/>
            </a:pPr>
            <a:r>
              <a:rPr lang="en-US" sz="1600" dirty="0">
                <a:latin typeface="Arial" charset="0"/>
              </a:rPr>
              <a:t> </a:t>
            </a:r>
          </a:p>
          <a:p>
            <a:pPr marL="177800" indent="-177800" algn="just">
              <a:defRPr/>
            </a:pPr>
            <a:r>
              <a:rPr lang="en-US" sz="1600" dirty="0">
                <a:latin typeface="Arial" charset="0"/>
              </a:rPr>
              <a:t>•  read the accumulated number of hours of duty; </a:t>
            </a:r>
          </a:p>
          <a:p>
            <a:pPr marL="177800" indent="-177800" algn="just">
              <a:defRPr/>
            </a:pPr>
            <a:r>
              <a:rPr lang="en-US" sz="1600" dirty="0">
                <a:latin typeface="Arial" charset="0"/>
              </a:rPr>
              <a:t>• 	set  operating  thresholds  -  setting  the  threshold  to  0  inhibits  the  SERVICE request warning; </a:t>
            </a:r>
          </a:p>
          <a:p>
            <a:pPr marL="177800" indent="-177800" algn="just">
              <a:defRPr/>
            </a:pPr>
            <a:r>
              <a:rPr lang="en-US" sz="1600" dirty="0">
                <a:latin typeface="Arial" charset="0"/>
              </a:rPr>
              <a:t>• reset the hour-meter (RESET = "OK"), e.g. once the component  has  been serviced and/or replaced. </a:t>
            </a:r>
          </a:p>
          <a:p>
            <a:pPr algn="just">
              <a:defRPr/>
            </a:pPr>
            <a:r>
              <a:rPr lang="en-US" sz="1600" dirty="0">
                <a:latin typeface="Arial" charset="0"/>
              </a:rPr>
              <a:t> </a:t>
            </a:r>
          </a:p>
          <a:p>
            <a:pPr algn="just">
              <a:defRPr/>
            </a:pPr>
            <a:r>
              <a:rPr lang="en-US" sz="1600" dirty="0">
                <a:latin typeface="Arial" charset="0"/>
              </a:rPr>
              <a:t>Parameters can only be edited within the permissible setting ranges. </a:t>
            </a:r>
          </a:p>
          <a:p>
            <a:pPr algn="just">
              <a:defRPr/>
            </a:pPr>
            <a:r>
              <a:rPr lang="en-US" sz="1600" dirty="0">
                <a:latin typeface="Arial" charset="0"/>
              </a:rPr>
              <a:t> </a:t>
            </a:r>
          </a:p>
          <a:p>
            <a:pPr algn="just">
              <a:defRPr/>
            </a:pPr>
            <a:r>
              <a:rPr lang="en-US" sz="1600" dirty="0">
                <a:latin typeface="Arial" charset="0"/>
              </a:rPr>
              <a:t>Screens on the left feature the progressive number of starts of the unit’s compressors and pumps, with the option of resetting the count. </a:t>
            </a:r>
            <a:endParaRPr lang="it-IT" sz="1600" dirty="0">
              <a:latin typeface="Arial" charset="0"/>
            </a:endParaRPr>
          </a:p>
        </p:txBody>
      </p:sp>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HOUR-METER READING AND PROGRAMMING</a:t>
            </a:r>
            <a:endParaRPr lang="it-IT" sz="1200" dirty="0">
              <a:solidFill>
                <a:schemeClr val="bg1"/>
              </a:solidFill>
              <a:latin typeface="Arial" charset="0"/>
            </a:endParaRPr>
          </a:p>
        </p:txBody>
      </p:sp>
      <p:pic>
        <p:nvPicPr>
          <p:cNvPr id="52229" name="Picture 5"/>
          <p:cNvPicPr>
            <a:picLocks noChangeAspect="1" noChangeArrowheads="1"/>
          </p:cNvPicPr>
          <p:nvPr/>
        </p:nvPicPr>
        <p:blipFill>
          <a:blip r:embed="rId3" cstate="print"/>
          <a:srcRect/>
          <a:stretch>
            <a:fillRect/>
          </a:stretch>
        </p:blipFill>
        <p:spPr bwMode="auto">
          <a:xfrm>
            <a:off x="7092280" y="1412776"/>
            <a:ext cx="1800000" cy="444705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9"/>
          <p:cNvSpPr txBox="1">
            <a:spLocks noChangeArrowheads="1"/>
          </p:cNvSpPr>
          <p:nvPr/>
        </p:nvSpPr>
        <p:spPr bwMode="auto">
          <a:xfrm>
            <a:off x="395288" y="2276475"/>
            <a:ext cx="6121400" cy="3381375"/>
          </a:xfrm>
          <a:prstGeom prst="rect">
            <a:avLst/>
          </a:prstGeom>
          <a:noFill/>
          <a:ln w="9525">
            <a:noFill/>
            <a:miter lim="800000"/>
            <a:headEnd/>
            <a:tailEnd/>
          </a:ln>
        </p:spPr>
        <p:txBody>
          <a:bodyPr>
            <a:spAutoFit/>
          </a:bodyPr>
          <a:lstStyle/>
          <a:p>
            <a:r>
              <a:rPr lang="it-IT" sz="2000"/>
              <a:t>Refrigerant:</a:t>
            </a:r>
            <a:r>
              <a:rPr lang="it-IT" sz="2000" b="1"/>
              <a:t> R410A</a:t>
            </a:r>
          </a:p>
          <a:p>
            <a:r>
              <a:rPr lang="it-IT" sz="2000"/>
              <a:t>Cooling Capacity:</a:t>
            </a:r>
            <a:r>
              <a:rPr lang="it-IT" sz="2000" b="1"/>
              <a:t> 50 – 110 kW</a:t>
            </a:r>
            <a:endParaRPr lang="it-IT" sz="2000"/>
          </a:p>
          <a:p>
            <a:endParaRPr lang="it-IT" sz="2000"/>
          </a:p>
          <a:p>
            <a:endParaRPr lang="it-IT" sz="2000"/>
          </a:p>
          <a:p>
            <a:r>
              <a:rPr lang="it-IT" sz="2000"/>
              <a:t>ERAC</a:t>
            </a:r>
          </a:p>
          <a:p>
            <a:r>
              <a:rPr lang="it-IT" sz="1400"/>
              <a:t>Air-Cooled Water Chiller with Axial Fans</a:t>
            </a:r>
          </a:p>
          <a:p>
            <a:endParaRPr lang="it-IT" sz="2000"/>
          </a:p>
          <a:p>
            <a:r>
              <a:rPr lang="it-IT" sz="2000"/>
              <a:t>ERAH</a:t>
            </a:r>
          </a:p>
          <a:p>
            <a:r>
              <a:rPr lang="it-IT" sz="1400"/>
              <a:t>Air / Water Heat Pump with Axial Fans</a:t>
            </a:r>
          </a:p>
          <a:p>
            <a:endParaRPr lang="it-IT" sz="1400"/>
          </a:p>
          <a:p>
            <a:r>
              <a:rPr lang="it-IT" sz="2000"/>
              <a:t>ERAF</a:t>
            </a:r>
          </a:p>
          <a:p>
            <a:r>
              <a:rPr lang="it-IT" sz="1400"/>
              <a:t>Air-Cooled Water Chillers with Axial Fans and Free-Cooling System</a:t>
            </a:r>
          </a:p>
        </p:txBody>
      </p:sp>
      <p:pic>
        <p:nvPicPr>
          <p:cNvPr id="3075" name="Picture 31" descr="001"/>
          <p:cNvPicPr>
            <a:picLocks noChangeAspect="1" noChangeArrowheads="1"/>
          </p:cNvPicPr>
          <p:nvPr/>
        </p:nvPicPr>
        <p:blipFill>
          <a:blip r:embed="rId2" cstate="print"/>
          <a:srcRect/>
          <a:stretch>
            <a:fillRect/>
          </a:stretch>
        </p:blipFill>
        <p:spPr bwMode="auto">
          <a:xfrm>
            <a:off x="4929188" y="2143125"/>
            <a:ext cx="3384550" cy="3100388"/>
          </a:xfrm>
          <a:prstGeom prst="rect">
            <a:avLst/>
          </a:prstGeom>
          <a:noFill/>
          <a:ln w="9525">
            <a:noFill/>
            <a:miter lim="800000"/>
            <a:headEnd/>
            <a:tailEnd/>
          </a:ln>
        </p:spPr>
      </p:pic>
      <p:sp>
        <p:nvSpPr>
          <p:cNvPr id="3076" name="Rectangle 32"/>
          <p:cNvSpPr>
            <a:spLocks noChangeArrowheads="1"/>
          </p:cNvSpPr>
          <p:nvPr/>
        </p:nvSpPr>
        <p:spPr bwMode="auto">
          <a:xfrm>
            <a:off x="323850" y="908050"/>
            <a:ext cx="8353425" cy="1006475"/>
          </a:xfrm>
          <a:prstGeom prst="rect">
            <a:avLst/>
          </a:prstGeom>
          <a:noFill/>
          <a:ln w="9525">
            <a:noFill/>
            <a:miter lim="800000"/>
            <a:headEnd/>
            <a:tailEnd/>
          </a:ln>
        </p:spPr>
        <p:txBody>
          <a:bodyPr>
            <a:spAutoFit/>
          </a:bodyPr>
          <a:lstStyle/>
          <a:p>
            <a:pPr algn="just"/>
            <a:r>
              <a:rPr lang="it-IT" sz="2000"/>
              <a:t>The new ERAC chillers, ERAH heat pumps and ERAF units with free-cooling system, feature state-of-the-art technology ensuring maximum reliability, safety, quiet operation and respect for the environment.</a:t>
            </a:r>
          </a:p>
        </p:txBody>
      </p:sp>
      <p:sp>
        <p:nvSpPr>
          <p:cNvPr id="7"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2" cstate="print"/>
          <a:srcRect/>
          <a:stretch>
            <a:fillRect/>
          </a:stretch>
        </p:blipFill>
        <p:spPr bwMode="auto">
          <a:xfrm>
            <a:off x="4000500" y="857250"/>
            <a:ext cx="781050" cy="800100"/>
          </a:xfrm>
          <a:prstGeom prst="rect">
            <a:avLst/>
          </a:prstGeom>
          <a:noFill/>
          <a:ln w="9525">
            <a:noFill/>
            <a:miter lim="800000"/>
            <a:headEnd/>
            <a:tailEnd/>
          </a:ln>
        </p:spPr>
      </p:pic>
      <p:sp>
        <p:nvSpPr>
          <p:cNvPr id="53252" name="Rettangolo 4"/>
          <p:cNvSpPr>
            <a:spLocks noChangeArrowheads="1"/>
          </p:cNvSpPr>
          <p:nvPr/>
        </p:nvSpPr>
        <p:spPr bwMode="auto">
          <a:xfrm>
            <a:off x="214313" y="1643063"/>
            <a:ext cx="8643937" cy="1077912"/>
          </a:xfrm>
          <a:prstGeom prst="rect">
            <a:avLst/>
          </a:prstGeom>
          <a:noFill/>
          <a:ln w="9525">
            <a:noFill/>
            <a:miter lim="800000"/>
            <a:headEnd/>
            <a:tailEnd/>
          </a:ln>
        </p:spPr>
        <p:txBody>
          <a:bodyPr>
            <a:spAutoFit/>
          </a:bodyPr>
          <a:lstStyle/>
          <a:p>
            <a:pPr algn="just"/>
            <a:r>
              <a:rPr lang="en-US" sz="1600" dirty="0"/>
              <a:t>This part of the software, which can be called up directly by pressing the I/O key, allows to check the state of the board’s inputs and outputs.  </a:t>
            </a:r>
          </a:p>
          <a:p>
            <a:pPr algn="just"/>
            <a:r>
              <a:rPr lang="en-US" sz="1600" b="1" dirty="0"/>
              <a:t>The codes given on the display are the same ones used to identify components in the unit  and in the relevant literature (electrical and refrigerant drawings).  </a:t>
            </a:r>
          </a:p>
        </p:txBody>
      </p:sp>
      <p:pic>
        <p:nvPicPr>
          <p:cNvPr id="53253" name="Picture 3"/>
          <p:cNvPicPr>
            <a:picLocks noChangeAspect="1" noChangeArrowheads="1"/>
          </p:cNvPicPr>
          <p:nvPr/>
        </p:nvPicPr>
        <p:blipFill>
          <a:blip r:embed="rId3" cstate="print"/>
          <a:srcRect/>
          <a:stretch>
            <a:fillRect/>
          </a:stretch>
        </p:blipFill>
        <p:spPr bwMode="auto">
          <a:xfrm>
            <a:off x="107504" y="2928938"/>
            <a:ext cx="2160000" cy="715684"/>
          </a:xfrm>
          <a:prstGeom prst="rect">
            <a:avLst/>
          </a:prstGeom>
          <a:noFill/>
          <a:ln w="9525">
            <a:noFill/>
            <a:miter lim="800000"/>
            <a:headEnd/>
            <a:tailEnd/>
          </a:ln>
        </p:spPr>
      </p:pic>
      <p:sp>
        <p:nvSpPr>
          <p:cNvPr id="53254" name="Rettangolo 6"/>
          <p:cNvSpPr>
            <a:spLocks noChangeArrowheads="1"/>
          </p:cNvSpPr>
          <p:nvPr/>
        </p:nvSpPr>
        <p:spPr bwMode="auto">
          <a:xfrm>
            <a:off x="2357438" y="2708920"/>
            <a:ext cx="6786562" cy="3785652"/>
          </a:xfrm>
          <a:prstGeom prst="rect">
            <a:avLst/>
          </a:prstGeom>
          <a:noFill/>
          <a:ln w="9525">
            <a:noFill/>
            <a:miter lim="800000"/>
            <a:headEnd/>
            <a:tailEnd/>
          </a:ln>
        </p:spPr>
        <p:txBody>
          <a:bodyPr wrap="square">
            <a:spAutoFit/>
          </a:bodyPr>
          <a:lstStyle/>
          <a:p>
            <a:pPr algn="just"/>
            <a:r>
              <a:rPr lang="en-US" sz="1500" b="1" dirty="0"/>
              <a:t>DIGITAL INPUTS  (ID1 - ID14): </a:t>
            </a:r>
          </a:p>
          <a:p>
            <a:r>
              <a:rPr lang="en-US" sz="1500" b="1" dirty="0"/>
              <a:t>Remote On-Off </a:t>
            </a:r>
            <a:r>
              <a:rPr lang="en-US" sz="1500" dirty="0"/>
              <a:t>= On-Off remote contact </a:t>
            </a:r>
          </a:p>
          <a:p>
            <a:r>
              <a:rPr lang="en-US" sz="1500" b="1" dirty="0"/>
              <a:t>HP1-TP1</a:t>
            </a:r>
            <a:r>
              <a:rPr lang="en-US" sz="1500" dirty="0"/>
              <a:t> = high pressure switch for circuit 1 and thermo protector for </a:t>
            </a:r>
            <a:r>
              <a:rPr lang="it-IT" sz="1500" dirty="0" err="1" smtClean="0"/>
              <a:t>compressor</a:t>
            </a:r>
            <a:r>
              <a:rPr lang="it-IT" sz="1500" dirty="0" smtClean="0"/>
              <a:t> </a:t>
            </a:r>
            <a:r>
              <a:rPr lang="it-IT" sz="1500" dirty="0"/>
              <a:t>1 </a:t>
            </a:r>
          </a:p>
          <a:p>
            <a:r>
              <a:rPr lang="en-US" sz="1500" b="1" dirty="0"/>
              <a:t>HP2-TP2</a:t>
            </a:r>
            <a:r>
              <a:rPr lang="en-US" sz="1500" dirty="0"/>
              <a:t> = high pressure switch for circuit 1 and thermo protector for </a:t>
            </a:r>
            <a:r>
              <a:rPr lang="it-IT" sz="1500" dirty="0" err="1" smtClean="0"/>
              <a:t>compressor</a:t>
            </a:r>
            <a:r>
              <a:rPr lang="it-IT" sz="1500" dirty="0" smtClean="0"/>
              <a:t> </a:t>
            </a:r>
            <a:r>
              <a:rPr lang="it-IT" sz="1500" dirty="0"/>
              <a:t>2 </a:t>
            </a:r>
          </a:p>
          <a:p>
            <a:r>
              <a:rPr lang="en-US" sz="1500" b="1" dirty="0"/>
              <a:t>Heat Recover </a:t>
            </a:r>
            <a:r>
              <a:rPr lang="en-US" sz="1500" dirty="0"/>
              <a:t>= start up contact of heat recovery </a:t>
            </a:r>
          </a:p>
          <a:p>
            <a:r>
              <a:rPr lang="it-IT" sz="1500" b="1" dirty="0"/>
              <a:t>AL Inverter </a:t>
            </a:r>
            <a:r>
              <a:rPr lang="it-IT" sz="1500" dirty="0"/>
              <a:t>= </a:t>
            </a:r>
            <a:r>
              <a:rPr lang="it-IT" sz="1500" dirty="0" err="1"/>
              <a:t>alarm</a:t>
            </a:r>
            <a:r>
              <a:rPr lang="it-IT" sz="1500" dirty="0"/>
              <a:t> </a:t>
            </a:r>
            <a:r>
              <a:rPr lang="it-IT" sz="1500" dirty="0" err="1"/>
              <a:t>contact</a:t>
            </a:r>
            <a:r>
              <a:rPr lang="it-IT" sz="1500" dirty="0"/>
              <a:t> inverter </a:t>
            </a:r>
            <a:r>
              <a:rPr lang="it-IT" sz="1500" dirty="0" err="1"/>
              <a:t>compressor</a:t>
            </a:r>
            <a:r>
              <a:rPr lang="it-IT" sz="1500" dirty="0"/>
              <a:t> </a:t>
            </a:r>
          </a:p>
          <a:p>
            <a:r>
              <a:rPr lang="en-US" sz="1500" b="1" dirty="0"/>
              <a:t>THPES</a:t>
            </a:r>
            <a:r>
              <a:rPr lang="en-US" sz="1500" dirty="0"/>
              <a:t> = thermo protectors for the water circulation pump Free-Cooling </a:t>
            </a:r>
          </a:p>
          <a:p>
            <a:r>
              <a:rPr lang="it-IT" sz="1500" b="1" dirty="0"/>
              <a:t>FS</a:t>
            </a:r>
            <a:r>
              <a:rPr lang="it-IT" sz="1500" dirty="0"/>
              <a:t> = flow </a:t>
            </a:r>
            <a:r>
              <a:rPr lang="it-IT" sz="1500" dirty="0" err="1"/>
              <a:t>meter</a:t>
            </a:r>
            <a:r>
              <a:rPr lang="it-IT" sz="1500" dirty="0"/>
              <a:t> </a:t>
            </a:r>
          </a:p>
          <a:p>
            <a:r>
              <a:rPr lang="en-US" sz="1500" b="1" dirty="0"/>
              <a:t>THPE1-2</a:t>
            </a:r>
            <a:r>
              <a:rPr lang="en-US" sz="1500" dirty="0"/>
              <a:t> = thermo protectors for the water circulation pump </a:t>
            </a:r>
          </a:p>
          <a:p>
            <a:r>
              <a:rPr lang="en-US" sz="1500" b="1" dirty="0"/>
              <a:t>Change SETP. </a:t>
            </a:r>
            <a:r>
              <a:rPr lang="en-US" sz="1500" dirty="0"/>
              <a:t>= commutation contact for the working </a:t>
            </a:r>
            <a:r>
              <a:rPr lang="en-US" sz="1500" dirty="0" err="1"/>
              <a:t>setpoint</a:t>
            </a:r>
            <a:r>
              <a:rPr lang="en-US" sz="1500" dirty="0"/>
              <a:t> </a:t>
            </a:r>
          </a:p>
          <a:p>
            <a:r>
              <a:rPr lang="it-IT" sz="1500" b="1" dirty="0" err="1"/>
              <a:t>Ter</a:t>
            </a:r>
            <a:r>
              <a:rPr lang="it-IT" sz="1500" b="1" dirty="0"/>
              <a:t>. Fan </a:t>
            </a:r>
            <a:r>
              <a:rPr lang="it-IT" sz="1500" dirty="0"/>
              <a:t>= </a:t>
            </a:r>
            <a:r>
              <a:rPr lang="it-IT" sz="1500" dirty="0" err="1"/>
              <a:t>thermo</a:t>
            </a:r>
            <a:r>
              <a:rPr lang="it-IT" sz="1500" dirty="0"/>
              <a:t> </a:t>
            </a:r>
            <a:r>
              <a:rPr lang="it-IT" sz="1500" dirty="0" err="1"/>
              <a:t>protectors</a:t>
            </a:r>
            <a:r>
              <a:rPr lang="it-IT" sz="1500" dirty="0"/>
              <a:t> fan </a:t>
            </a:r>
          </a:p>
          <a:p>
            <a:r>
              <a:rPr lang="it-IT" sz="1500" b="1" dirty="0"/>
              <a:t>RSF</a:t>
            </a:r>
            <a:r>
              <a:rPr lang="it-IT" sz="1500" dirty="0"/>
              <a:t> = </a:t>
            </a:r>
            <a:r>
              <a:rPr lang="it-IT" sz="1500" dirty="0" err="1"/>
              <a:t>phase</a:t>
            </a:r>
            <a:r>
              <a:rPr lang="it-IT" sz="1500" dirty="0"/>
              <a:t> </a:t>
            </a:r>
            <a:r>
              <a:rPr lang="it-IT" sz="1500" dirty="0" err="1"/>
              <a:t>sequence</a:t>
            </a:r>
            <a:r>
              <a:rPr lang="it-IT" sz="1500" dirty="0"/>
              <a:t> </a:t>
            </a:r>
            <a:r>
              <a:rPr lang="it-IT" sz="1500" dirty="0" err="1"/>
              <a:t>relay</a:t>
            </a:r>
            <a:r>
              <a:rPr lang="it-IT" sz="1500" dirty="0"/>
              <a:t> </a:t>
            </a:r>
          </a:p>
          <a:p>
            <a:r>
              <a:rPr lang="en-US" sz="1500" b="1" dirty="0" err="1"/>
              <a:t>I.V.LimitSw</a:t>
            </a:r>
            <a:r>
              <a:rPr lang="en-US" sz="1500" dirty="0"/>
              <a:t>. = limit switch free-cooling valve </a:t>
            </a:r>
          </a:p>
          <a:p>
            <a:r>
              <a:rPr lang="en-US" sz="1500" b="1" dirty="0"/>
              <a:t>Rem. SUM/WIN </a:t>
            </a:r>
            <a:r>
              <a:rPr lang="en-US" sz="1500" dirty="0"/>
              <a:t>= commutation contact for SUMMER/WINTER operation </a:t>
            </a:r>
            <a:r>
              <a:rPr lang="en-US" sz="1400" b="1" dirty="0"/>
              <a:t>	</a:t>
            </a:r>
            <a:r>
              <a:rPr lang="en-US" sz="1400" dirty="0" smtClean="0"/>
              <a:t>                              </a:t>
            </a:r>
            <a:endParaRPr lang="it-IT" sz="1400" dirty="0"/>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CONSULTING INPUT AND OUTPUT STATES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3"/>
          <p:cNvSpPr>
            <a:spLocks noChangeArrowheads="1"/>
          </p:cNvSpPr>
          <p:nvPr/>
        </p:nvSpPr>
        <p:spPr bwMode="auto">
          <a:xfrm>
            <a:off x="2143125" y="908720"/>
            <a:ext cx="6715125" cy="5509200"/>
          </a:xfrm>
          <a:prstGeom prst="rect">
            <a:avLst/>
          </a:prstGeom>
          <a:noFill/>
          <a:ln w="9525">
            <a:noFill/>
            <a:miter lim="800000"/>
            <a:headEnd/>
            <a:tailEnd/>
          </a:ln>
        </p:spPr>
        <p:txBody>
          <a:bodyPr>
            <a:spAutoFit/>
          </a:bodyPr>
          <a:lstStyle/>
          <a:p>
            <a:pPr algn="just"/>
            <a:r>
              <a:rPr lang="en-US" sz="1600" b="1" dirty="0"/>
              <a:t>ANALOGUE INPUTS  (B1 - B8):</a:t>
            </a:r>
          </a:p>
          <a:p>
            <a:pPr algn="just"/>
            <a:r>
              <a:rPr lang="en-US" sz="1600" dirty="0"/>
              <a:t>Supplies the readings of the TEMPERATURE and PRESSURE sensors connected to the board.</a:t>
            </a:r>
          </a:p>
          <a:p>
            <a:pPr algn="just"/>
            <a:endParaRPr lang="en-US" sz="1600" dirty="0"/>
          </a:p>
          <a:p>
            <a:pPr algn="just"/>
            <a:r>
              <a:rPr lang="it-IT" sz="1600" b="1" dirty="0" smtClean="0"/>
              <a:t>ANALOGUE </a:t>
            </a:r>
            <a:r>
              <a:rPr lang="it-IT" sz="1600" b="1" dirty="0"/>
              <a:t>OUTPUTS DIGITAL OUTPUTS  (C1 - C13):</a:t>
            </a:r>
          </a:p>
          <a:p>
            <a:pPr algn="just"/>
            <a:r>
              <a:rPr lang="it-IT" sz="1600" b="1" dirty="0"/>
              <a:t>CC1,CC2</a:t>
            </a:r>
            <a:r>
              <a:rPr lang="it-IT" sz="1600" dirty="0"/>
              <a:t> = </a:t>
            </a:r>
            <a:r>
              <a:rPr lang="it-IT" sz="1600" dirty="0" err="1"/>
              <a:t>compressor</a:t>
            </a:r>
            <a:r>
              <a:rPr lang="it-IT" sz="1600" dirty="0"/>
              <a:t> </a:t>
            </a:r>
            <a:r>
              <a:rPr lang="it-IT" sz="1600" dirty="0" err="1"/>
              <a:t>contacts</a:t>
            </a:r>
            <a:r>
              <a:rPr lang="it-IT" sz="1600" dirty="0"/>
              <a:t>;</a:t>
            </a:r>
          </a:p>
          <a:p>
            <a:pPr algn="just"/>
            <a:r>
              <a:rPr lang="it-IT" sz="1600" b="1" dirty="0"/>
              <a:t>CPE1,CPE2</a:t>
            </a:r>
            <a:r>
              <a:rPr lang="it-IT" sz="1600" dirty="0"/>
              <a:t> = </a:t>
            </a:r>
            <a:r>
              <a:rPr lang="it-IT" sz="1600" dirty="0" err="1"/>
              <a:t>pump</a:t>
            </a:r>
            <a:r>
              <a:rPr lang="it-IT" sz="1600" dirty="0"/>
              <a:t> </a:t>
            </a:r>
            <a:r>
              <a:rPr lang="it-IT" sz="1600" dirty="0" err="1"/>
              <a:t>contacts</a:t>
            </a:r>
            <a:r>
              <a:rPr lang="it-IT" sz="1600" dirty="0"/>
              <a:t>;</a:t>
            </a:r>
          </a:p>
          <a:p>
            <a:pPr algn="just"/>
            <a:r>
              <a:rPr lang="it-IT" sz="1600" b="1" dirty="0"/>
              <a:t>ETV Cond. </a:t>
            </a:r>
            <a:r>
              <a:rPr lang="it-IT" sz="1600" dirty="0"/>
              <a:t>= </a:t>
            </a:r>
            <a:r>
              <a:rPr lang="it-IT" sz="1600" dirty="0" err="1"/>
              <a:t>solenoid</a:t>
            </a:r>
            <a:r>
              <a:rPr lang="it-IT" sz="1600" dirty="0"/>
              <a:t> </a:t>
            </a:r>
            <a:r>
              <a:rPr lang="it-IT" sz="1600" dirty="0" err="1"/>
              <a:t>valves</a:t>
            </a:r>
            <a:r>
              <a:rPr lang="it-IT" sz="1600" dirty="0"/>
              <a:t> </a:t>
            </a:r>
            <a:r>
              <a:rPr lang="it-IT" sz="1600" dirty="0" err="1"/>
              <a:t>condensing</a:t>
            </a:r>
            <a:r>
              <a:rPr lang="it-IT" sz="1600" dirty="0"/>
              <a:t> </a:t>
            </a:r>
            <a:r>
              <a:rPr lang="it-IT" sz="1600" dirty="0" err="1"/>
              <a:t>circuit</a:t>
            </a:r>
            <a:r>
              <a:rPr lang="it-IT" sz="1600" dirty="0"/>
              <a:t>; </a:t>
            </a:r>
          </a:p>
          <a:p>
            <a:pPr algn="just"/>
            <a:r>
              <a:rPr lang="it-IT" sz="1600" b="1" dirty="0"/>
              <a:t>RAT-RAC</a:t>
            </a:r>
            <a:r>
              <a:rPr lang="it-IT" sz="1600" dirty="0"/>
              <a:t> = </a:t>
            </a:r>
            <a:r>
              <a:rPr lang="it-IT" sz="1600" dirty="0" err="1"/>
              <a:t>anti-freeze</a:t>
            </a:r>
            <a:r>
              <a:rPr lang="it-IT" sz="1600" dirty="0"/>
              <a:t> </a:t>
            </a:r>
            <a:r>
              <a:rPr lang="it-IT" sz="1600" dirty="0" err="1"/>
              <a:t>heaters</a:t>
            </a:r>
            <a:r>
              <a:rPr lang="it-IT" sz="1600" dirty="0"/>
              <a:t>;</a:t>
            </a:r>
          </a:p>
          <a:p>
            <a:pPr algn="just"/>
            <a:r>
              <a:rPr lang="it-IT" sz="1600" b="1" dirty="0"/>
              <a:t>“A” </a:t>
            </a:r>
            <a:r>
              <a:rPr lang="it-IT" sz="1600" b="1" dirty="0" err="1"/>
              <a:t>Alarm</a:t>
            </a:r>
            <a:r>
              <a:rPr lang="it-IT" sz="1600" b="1" dirty="0"/>
              <a:t> </a:t>
            </a:r>
            <a:r>
              <a:rPr lang="it-IT" sz="1600" dirty="0"/>
              <a:t>= </a:t>
            </a:r>
            <a:r>
              <a:rPr lang="it-IT" sz="1600" dirty="0" err="1"/>
              <a:t>digital</a:t>
            </a:r>
            <a:r>
              <a:rPr lang="it-IT" sz="1600" dirty="0"/>
              <a:t> output </a:t>
            </a:r>
            <a:r>
              <a:rPr lang="it-IT" sz="1600" dirty="0" err="1"/>
              <a:t>for</a:t>
            </a:r>
            <a:r>
              <a:rPr lang="it-IT" sz="1600" dirty="0"/>
              <a:t> “A” </a:t>
            </a:r>
            <a:r>
              <a:rPr lang="it-IT" sz="1600" dirty="0" err="1"/>
              <a:t>type</a:t>
            </a:r>
            <a:r>
              <a:rPr lang="it-IT" sz="1600" dirty="0"/>
              <a:t> </a:t>
            </a:r>
            <a:r>
              <a:rPr lang="it-IT" sz="1600" dirty="0" err="1"/>
              <a:t>alarm</a:t>
            </a:r>
            <a:r>
              <a:rPr lang="it-IT" sz="1600" dirty="0"/>
              <a:t> </a:t>
            </a:r>
            <a:r>
              <a:rPr lang="it-IT" sz="1600" dirty="0" err="1"/>
              <a:t>signals</a:t>
            </a:r>
            <a:r>
              <a:rPr lang="it-IT" sz="1600" dirty="0"/>
              <a:t>; </a:t>
            </a:r>
          </a:p>
          <a:p>
            <a:pPr algn="just"/>
            <a:r>
              <a:rPr lang="it-IT" sz="1600" b="1" dirty="0"/>
              <a:t>ETF1,ETF2</a:t>
            </a:r>
            <a:r>
              <a:rPr lang="it-IT" sz="1600" dirty="0"/>
              <a:t> = </a:t>
            </a:r>
            <a:r>
              <a:rPr lang="it-IT" sz="1600" dirty="0" err="1"/>
              <a:t>solenoid</a:t>
            </a:r>
            <a:r>
              <a:rPr lang="it-IT" sz="1600" dirty="0"/>
              <a:t> </a:t>
            </a:r>
            <a:r>
              <a:rPr lang="it-IT" sz="1600" dirty="0" err="1"/>
              <a:t>valves</a:t>
            </a:r>
            <a:r>
              <a:rPr lang="it-IT" sz="1600" dirty="0"/>
              <a:t> on 2 </a:t>
            </a:r>
            <a:r>
              <a:rPr lang="it-IT" sz="1600" dirty="0" err="1"/>
              <a:t>circuits</a:t>
            </a:r>
            <a:r>
              <a:rPr lang="it-IT" sz="1600" dirty="0"/>
              <a:t>;</a:t>
            </a:r>
          </a:p>
          <a:p>
            <a:pPr algn="just"/>
            <a:r>
              <a:rPr lang="it-IT" sz="1600" b="1" dirty="0"/>
              <a:t>CPFC</a:t>
            </a:r>
            <a:r>
              <a:rPr lang="it-IT" sz="1600" dirty="0"/>
              <a:t> = </a:t>
            </a:r>
            <a:r>
              <a:rPr lang="it-IT" sz="1600" dirty="0" err="1"/>
              <a:t>free-cooling</a:t>
            </a:r>
            <a:r>
              <a:rPr lang="it-IT" sz="1600" dirty="0"/>
              <a:t> </a:t>
            </a:r>
            <a:r>
              <a:rPr lang="it-IT" sz="1600" dirty="0" err="1"/>
              <a:t>pump</a:t>
            </a:r>
            <a:r>
              <a:rPr lang="it-IT" sz="1600" dirty="0"/>
              <a:t> </a:t>
            </a:r>
            <a:r>
              <a:rPr lang="it-IT" sz="1600" dirty="0" err="1"/>
              <a:t>control</a:t>
            </a:r>
            <a:r>
              <a:rPr lang="it-IT" sz="1600" dirty="0" smtClean="0"/>
              <a:t>;</a:t>
            </a:r>
          </a:p>
          <a:p>
            <a:r>
              <a:rPr lang="it-IT" sz="1600" b="1" dirty="0"/>
              <a:t>VO1- VO</a:t>
            </a:r>
            <a:r>
              <a:rPr lang="it-IT" sz="1600" dirty="0"/>
              <a:t>2 = </a:t>
            </a:r>
            <a:r>
              <a:rPr lang="it-IT" sz="1600" dirty="0" err="1"/>
              <a:t>solenoid</a:t>
            </a:r>
            <a:r>
              <a:rPr lang="it-IT" sz="1600" dirty="0"/>
              <a:t> valve, </a:t>
            </a:r>
            <a:r>
              <a:rPr lang="it-IT" sz="1600" dirty="0" err="1"/>
              <a:t>compressor</a:t>
            </a:r>
            <a:r>
              <a:rPr lang="it-IT" sz="1600" dirty="0"/>
              <a:t> oil </a:t>
            </a:r>
          </a:p>
          <a:p>
            <a:r>
              <a:rPr lang="it-IT" sz="1600" b="1" dirty="0"/>
              <a:t>VIC</a:t>
            </a:r>
            <a:r>
              <a:rPr lang="it-IT" sz="1600" dirty="0"/>
              <a:t> = </a:t>
            </a:r>
            <a:r>
              <a:rPr lang="it-IT" sz="1600" dirty="0" err="1"/>
              <a:t>cycle</a:t>
            </a:r>
            <a:r>
              <a:rPr lang="it-IT" sz="1600" dirty="0"/>
              <a:t> </a:t>
            </a:r>
            <a:r>
              <a:rPr lang="it-IT" sz="1600" dirty="0" err="1"/>
              <a:t>inversion</a:t>
            </a:r>
            <a:r>
              <a:rPr lang="it-IT" sz="1600" dirty="0"/>
              <a:t> valve 	</a:t>
            </a:r>
          </a:p>
          <a:p>
            <a:pPr algn="just"/>
            <a:r>
              <a:rPr lang="it-IT" sz="1600" b="1" dirty="0" smtClean="0"/>
              <a:t>FC </a:t>
            </a:r>
            <a:r>
              <a:rPr lang="it-IT" sz="1600" b="1" dirty="0"/>
              <a:t>STDBY </a:t>
            </a:r>
            <a:r>
              <a:rPr lang="it-IT" sz="1600" dirty="0"/>
              <a:t>= </a:t>
            </a:r>
            <a:r>
              <a:rPr lang="it-IT" sz="1600" dirty="0" err="1"/>
              <a:t>Free-cooling</a:t>
            </a:r>
            <a:r>
              <a:rPr lang="it-IT" sz="1600" dirty="0"/>
              <a:t> valve </a:t>
            </a:r>
            <a:r>
              <a:rPr lang="it-IT" sz="1600" dirty="0" err="1"/>
              <a:t>contact</a:t>
            </a:r>
            <a:r>
              <a:rPr lang="it-IT" sz="1600" dirty="0"/>
              <a:t>; </a:t>
            </a:r>
          </a:p>
          <a:p>
            <a:pPr algn="just"/>
            <a:r>
              <a:rPr lang="it-IT" sz="1600" b="1" dirty="0" err="1"/>
              <a:t>Isol</a:t>
            </a:r>
            <a:r>
              <a:rPr lang="it-IT" sz="1600" b="1" dirty="0"/>
              <a:t> Val</a:t>
            </a:r>
            <a:r>
              <a:rPr lang="it-IT" sz="1600" dirty="0"/>
              <a:t>ve = </a:t>
            </a:r>
            <a:r>
              <a:rPr lang="it-IT" sz="1600" dirty="0" err="1"/>
              <a:t>isolating</a:t>
            </a:r>
            <a:r>
              <a:rPr lang="it-IT" sz="1600" dirty="0"/>
              <a:t> valve </a:t>
            </a:r>
            <a:r>
              <a:rPr lang="it-IT" sz="1600" dirty="0" err="1"/>
              <a:t>contact</a:t>
            </a:r>
            <a:r>
              <a:rPr lang="it-IT" sz="1600" dirty="0"/>
              <a:t>;</a:t>
            </a:r>
          </a:p>
          <a:p>
            <a:pPr algn="just"/>
            <a:r>
              <a:rPr lang="it-IT" sz="1600" b="1" dirty="0"/>
              <a:t>“B” </a:t>
            </a:r>
            <a:r>
              <a:rPr lang="it-IT" sz="1600" b="1" dirty="0" err="1"/>
              <a:t>Alarm</a:t>
            </a:r>
            <a:r>
              <a:rPr lang="it-IT" sz="1600" b="1" dirty="0"/>
              <a:t> </a:t>
            </a:r>
            <a:r>
              <a:rPr lang="it-IT" sz="1600" dirty="0"/>
              <a:t>= </a:t>
            </a:r>
            <a:r>
              <a:rPr lang="it-IT" sz="1600" dirty="0" err="1"/>
              <a:t>digital</a:t>
            </a:r>
            <a:r>
              <a:rPr lang="it-IT" sz="1600" dirty="0"/>
              <a:t> output </a:t>
            </a:r>
            <a:r>
              <a:rPr lang="it-IT" sz="1600" dirty="0" err="1"/>
              <a:t>for</a:t>
            </a:r>
            <a:r>
              <a:rPr lang="it-IT" sz="1600" dirty="0"/>
              <a:t> “B” </a:t>
            </a:r>
            <a:r>
              <a:rPr lang="it-IT" sz="1600" dirty="0" err="1"/>
              <a:t>type</a:t>
            </a:r>
            <a:r>
              <a:rPr lang="it-IT" sz="1600" dirty="0"/>
              <a:t> </a:t>
            </a:r>
            <a:r>
              <a:rPr lang="it-IT" sz="1600" dirty="0" err="1"/>
              <a:t>alarm</a:t>
            </a:r>
            <a:r>
              <a:rPr lang="it-IT" sz="1600" dirty="0"/>
              <a:t> </a:t>
            </a:r>
            <a:r>
              <a:rPr lang="it-IT" sz="1600" dirty="0" err="1"/>
              <a:t>signals</a:t>
            </a:r>
            <a:r>
              <a:rPr lang="it-IT" sz="1600" dirty="0"/>
              <a:t>.          </a:t>
            </a:r>
          </a:p>
          <a:p>
            <a:pPr algn="just"/>
            <a:r>
              <a:rPr lang="it-IT" sz="1600" dirty="0"/>
              <a:t> </a:t>
            </a:r>
          </a:p>
          <a:p>
            <a:pPr algn="just"/>
            <a:r>
              <a:rPr lang="it-IT" sz="1600" b="1" dirty="0" smtClean="0"/>
              <a:t>ANALOGUE </a:t>
            </a:r>
            <a:r>
              <a:rPr lang="it-IT" sz="1600" b="1" dirty="0"/>
              <a:t>OUTPUTS (Y1-Y4</a:t>
            </a:r>
            <a:r>
              <a:rPr lang="it-IT" sz="1600" b="1" dirty="0" smtClean="0"/>
              <a:t>)</a:t>
            </a:r>
          </a:p>
          <a:p>
            <a:r>
              <a:rPr lang="nn-NO" sz="1600" b="1" dirty="0"/>
              <a:t>Y1 Ventil rad.</a:t>
            </a:r>
            <a:r>
              <a:rPr lang="nn-NO" sz="1600" dirty="0"/>
              <a:t>= Radial fan speed </a:t>
            </a:r>
          </a:p>
          <a:p>
            <a:r>
              <a:rPr lang="en-US" sz="1600" b="1" dirty="0"/>
              <a:t>Y2 Comp. Inv </a:t>
            </a:r>
            <a:r>
              <a:rPr lang="en-US" sz="1600" dirty="0"/>
              <a:t>= control signal of the inverter compressor </a:t>
            </a:r>
          </a:p>
          <a:p>
            <a:r>
              <a:rPr lang="it-IT" sz="1600" b="1" dirty="0"/>
              <a:t>Y3 </a:t>
            </a:r>
            <a:r>
              <a:rPr lang="it-IT" sz="1600" b="1" dirty="0" err="1"/>
              <a:t>Ventil</a:t>
            </a:r>
            <a:r>
              <a:rPr lang="it-IT" sz="1600" b="1" dirty="0"/>
              <a:t> </a:t>
            </a:r>
            <a:r>
              <a:rPr lang="it-IT" sz="1600" b="1" dirty="0" err="1"/>
              <a:t>ass</a:t>
            </a:r>
            <a:r>
              <a:rPr lang="it-IT" sz="1600" b="1" dirty="0"/>
              <a:t>.</a:t>
            </a:r>
            <a:r>
              <a:rPr lang="it-IT" sz="1600" dirty="0"/>
              <a:t> = </a:t>
            </a:r>
            <a:r>
              <a:rPr lang="it-IT" sz="1600" dirty="0" err="1"/>
              <a:t>axial</a:t>
            </a:r>
            <a:r>
              <a:rPr lang="it-IT" sz="1600" dirty="0"/>
              <a:t> fan </a:t>
            </a:r>
            <a:r>
              <a:rPr lang="it-IT" sz="1600" dirty="0" err="1"/>
              <a:t>speed</a:t>
            </a:r>
            <a:r>
              <a:rPr lang="it-IT" sz="1600" dirty="0"/>
              <a:t> </a:t>
            </a:r>
            <a:r>
              <a:rPr lang="it-IT" sz="1600" dirty="0" err="1"/>
              <a:t>axial</a:t>
            </a:r>
            <a:r>
              <a:rPr lang="it-IT" sz="1600" dirty="0"/>
              <a:t> </a:t>
            </a:r>
            <a:r>
              <a:rPr lang="it-IT" sz="1600" b="1" dirty="0"/>
              <a:t>	</a:t>
            </a:r>
          </a:p>
        </p:txBody>
      </p:sp>
      <p:pic>
        <p:nvPicPr>
          <p:cNvPr id="54275" name="Picture 2"/>
          <p:cNvPicPr>
            <a:picLocks noChangeAspect="1" noChangeArrowheads="1"/>
          </p:cNvPicPr>
          <p:nvPr/>
        </p:nvPicPr>
        <p:blipFill>
          <a:blip r:embed="rId2" cstate="print"/>
          <a:srcRect/>
          <a:stretch>
            <a:fillRect/>
          </a:stretch>
        </p:blipFill>
        <p:spPr bwMode="auto">
          <a:xfrm>
            <a:off x="107504" y="980728"/>
            <a:ext cx="1980000" cy="667679"/>
          </a:xfrm>
          <a:prstGeom prst="rect">
            <a:avLst/>
          </a:prstGeom>
          <a:noFill/>
          <a:ln w="9525">
            <a:noFill/>
            <a:miter lim="800000"/>
            <a:headEnd/>
            <a:tailEnd/>
          </a:ln>
        </p:spPr>
      </p:pic>
      <p:pic>
        <p:nvPicPr>
          <p:cNvPr id="54276" name="Picture 3"/>
          <p:cNvPicPr>
            <a:picLocks noChangeAspect="1" noChangeArrowheads="1"/>
          </p:cNvPicPr>
          <p:nvPr/>
        </p:nvPicPr>
        <p:blipFill>
          <a:blip r:embed="rId3" cstate="print"/>
          <a:srcRect/>
          <a:stretch>
            <a:fillRect/>
          </a:stretch>
        </p:blipFill>
        <p:spPr bwMode="auto">
          <a:xfrm>
            <a:off x="107504" y="2101740"/>
            <a:ext cx="1980000" cy="679188"/>
          </a:xfrm>
          <a:prstGeom prst="rect">
            <a:avLst/>
          </a:prstGeom>
          <a:noFill/>
          <a:ln w="9525">
            <a:noFill/>
            <a:miter lim="800000"/>
            <a:headEnd/>
            <a:tailEnd/>
          </a:ln>
        </p:spPr>
      </p:pic>
      <p:pic>
        <p:nvPicPr>
          <p:cNvPr id="54277" name="Picture 4"/>
          <p:cNvPicPr>
            <a:picLocks noChangeAspect="1" noChangeArrowheads="1"/>
          </p:cNvPicPr>
          <p:nvPr/>
        </p:nvPicPr>
        <p:blipFill>
          <a:blip r:embed="rId4" cstate="print"/>
          <a:srcRect/>
          <a:stretch>
            <a:fillRect/>
          </a:stretch>
        </p:blipFill>
        <p:spPr bwMode="auto">
          <a:xfrm>
            <a:off x="143728" y="5429250"/>
            <a:ext cx="1980000" cy="667679"/>
          </a:xfrm>
          <a:prstGeom prst="rect">
            <a:avLst/>
          </a:prstGeom>
          <a:noFill/>
          <a:ln w="9525">
            <a:noFill/>
            <a:miter lim="800000"/>
            <a:headEnd/>
            <a:tailEnd/>
          </a:ln>
        </p:spPr>
      </p:pic>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CONSULTING INPUT AND OUTPUT STATES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3429000" y="857250"/>
            <a:ext cx="2076450" cy="800100"/>
          </a:xfrm>
          <a:prstGeom prst="rect">
            <a:avLst/>
          </a:prstGeom>
          <a:noFill/>
          <a:ln w="9525">
            <a:noFill/>
            <a:miter lim="800000"/>
            <a:headEnd/>
            <a:tailEnd/>
          </a:ln>
        </p:spPr>
      </p:pic>
      <p:sp>
        <p:nvSpPr>
          <p:cNvPr id="55300" name="Rettangolo 5"/>
          <p:cNvSpPr>
            <a:spLocks noChangeArrowheads="1"/>
          </p:cNvSpPr>
          <p:nvPr/>
        </p:nvSpPr>
        <p:spPr bwMode="auto">
          <a:xfrm>
            <a:off x="214313" y="1643063"/>
            <a:ext cx="8715375" cy="4032250"/>
          </a:xfrm>
          <a:prstGeom prst="rect">
            <a:avLst/>
          </a:prstGeom>
          <a:noFill/>
          <a:ln w="9525">
            <a:noFill/>
            <a:miter lim="800000"/>
            <a:headEnd/>
            <a:tailEnd/>
          </a:ln>
        </p:spPr>
        <p:txBody>
          <a:bodyPr>
            <a:spAutoFit/>
          </a:bodyPr>
          <a:lstStyle/>
          <a:p>
            <a:pPr algn="just"/>
            <a:r>
              <a:rPr lang="en-US" sz="1600"/>
              <a:t>Unit’s configuration mode is accessible by keeping pressed the P programming key until  you  hear a short audible signal and then pressing the I/O key. </a:t>
            </a:r>
          </a:p>
          <a:p>
            <a:pPr algn="just"/>
            <a:r>
              <a:rPr lang="en-US" sz="1600"/>
              <a:t>Once you have entered the password (by factory: 121), the relevant form is called up, comprising three options: move the cursor vertically to the line you are interested in using the DOWN key and then call up the forms by pressing the ENTER key. </a:t>
            </a:r>
          </a:p>
          <a:p>
            <a:pPr algn="just"/>
            <a:endParaRPr lang="en-US" sz="1600" b="1"/>
          </a:p>
          <a:p>
            <a:pPr algn="just"/>
            <a:r>
              <a:rPr lang="en-US" sz="1600" b="1"/>
              <a:t>HARDWARE CONFIGURATION:</a:t>
            </a:r>
          </a:p>
          <a:p>
            <a:pPr algn="just"/>
            <a:r>
              <a:rPr lang="en-US" sz="1600"/>
              <a:t>The unit control program needs to be “configured”, i.e. adapted to the unit it is installed in. During this stage, you must define all elements making up  the unit  that  the microprocessor will be  required  to control. This operation is generally only required when the controller is installed actually on the unit, in which case, therefore, it is performed at the factory during final testing. Nonetheless,. </a:t>
            </a:r>
            <a:r>
              <a:rPr lang="en-US" sz="1600" b="1"/>
              <a:t>configuration may be required as a result of later changes made to the unit</a:t>
            </a:r>
            <a:endParaRPr lang="en-US" sz="1600"/>
          </a:p>
          <a:p>
            <a:pPr algn="just"/>
            <a:r>
              <a:rPr lang="en-US" sz="1600"/>
              <a:t>Consequently,  forms concerning configuration appear  in English and are intended  for use by service engineers only.</a:t>
            </a:r>
            <a:endParaRPr lang="it-IT" sz="1600"/>
          </a:p>
          <a:p>
            <a:pPr algn="just"/>
            <a:endParaRPr lang="it-IT" sz="1600"/>
          </a:p>
        </p:txBody>
      </p:sp>
      <p:pic>
        <p:nvPicPr>
          <p:cNvPr id="55301" name="Picture 2"/>
          <p:cNvPicPr>
            <a:picLocks noChangeAspect="1" noChangeArrowheads="1"/>
          </p:cNvPicPr>
          <p:nvPr/>
        </p:nvPicPr>
        <p:blipFill>
          <a:blip r:embed="rId3" cstate="print"/>
          <a:srcRect/>
          <a:stretch>
            <a:fillRect/>
          </a:stretch>
        </p:blipFill>
        <p:spPr bwMode="auto">
          <a:xfrm>
            <a:off x="0" y="5500688"/>
            <a:ext cx="9144000" cy="688975"/>
          </a:xfrm>
          <a:prstGeom prst="rect">
            <a:avLst/>
          </a:prstGeom>
          <a:noFill/>
          <a:ln w="9525">
            <a:noFill/>
            <a:miter lim="800000"/>
            <a:headEnd/>
            <a:tailEnd/>
          </a:ln>
        </p:spPr>
      </p:pic>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2" cstate="print"/>
          <a:srcRect/>
          <a:stretch>
            <a:fillRect/>
          </a:stretch>
        </p:blipFill>
        <p:spPr bwMode="auto">
          <a:xfrm>
            <a:off x="251520" y="1143000"/>
            <a:ext cx="1980000" cy="868235"/>
          </a:xfrm>
          <a:prstGeom prst="rect">
            <a:avLst/>
          </a:prstGeom>
          <a:noFill/>
          <a:ln w="9525">
            <a:noFill/>
            <a:miter lim="800000"/>
            <a:headEnd/>
            <a:tailEnd/>
          </a:ln>
        </p:spPr>
      </p:pic>
      <p:pic>
        <p:nvPicPr>
          <p:cNvPr id="56323" name="Picture 4"/>
          <p:cNvPicPr>
            <a:picLocks noChangeAspect="1" noChangeArrowheads="1"/>
          </p:cNvPicPr>
          <p:nvPr/>
        </p:nvPicPr>
        <p:blipFill>
          <a:blip r:embed="rId3" cstate="print"/>
          <a:srcRect/>
          <a:stretch>
            <a:fillRect/>
          </a:stretch>
        </p:blipFill>
        <p:spPr bwMode="auto">
          <a:xfrm>
            <a:off x="251520" y="5143498"/>
            <a:ext cx="1980000" cy="872903"/>
          </a:xfrm>
          <a:prstGeom prst="rect">
            <a:avLst/>
          </a:prstGeom>
          <a:noFill/>
          <a:ln w="9525">
            <a:noFill/>
            <a:miter lim="800000"/>
            <a:headEnd/>
            <a:tailEnd/>
          </a:ln>
        </p:spPr>
      </p:pic>
      <p:sp>
        <p:nvSpPr>
          <p:cNvPr id="10" name="Rettangolo 9"/>
          <p:cNvSpPr/>
          <p:nvPr/>
        </p:nvSpPr>
        <p:spPr>
          <a:xfrm>
            <a:off x="2428875" y="1071563"/>
            <a:ext cx="6429375" cy="3540125"/>
          </a:xfrm>
          <a:prstGeom prst="rect">
            <a:avLst/>
          </a:prstGeom>
        </p:spPr>
        <p:txBody>
          <a:bodyPr>
            <a:spAutoFit/>
          </a:bodyPr>
          <a:lstStyle/>
          <a:p>
            <a:pPr>
              <a:defRPr/>
            </a:pPr>
            <a:r>
              <a:rPr lang="en-US" sz="1600" b="1" dirty="0">
                <a:latin typeface="Arial" charset="0"/>
              </a:rPr>
              <a:t>DEVICES CONNECTED TO THE UNIT:</a:t>
            </a:r>
          </a:p>
          <a:p>
            <a:pPr>
              <a:defRPr/>
            </a:pPr>
            <a:r>
              <a:rPr lang="en-US" sz="1600" dirty="0">
                <a:latin typeface="Arial" charset="0"/>
              </a:rPr>
              <a:t>Allows you to: </a:t>
            </a:r>
          </a:p>
          <a:p>
            <a:pPr marL="177800" indent="-177800">
              <a:defRPr/>
            </a:pPr>
            <a:r>
              <a:rPr lang="en-US" sz="1600" dirty="0">
                <a:latin typeface="Arial" charset="0"/>
              </a:rPr>
              <a:t>• 	set unit type depending on whether the unit in question is a: </a:t>
            </a:r>
          </a:p>
          <a:p>
            <a:pPr marL="177800" indent="-177800">
              <a:defRPr/>
            </a:pPr>
            <a:r>
              <a:rPr lang="en-US" sz="1600" dirty="0">
                <a:latin typeface="Arial" charset="0"/>
              </a:rPr>
              <a:t>	-  standard-version chiller </a:t>
            </a:r>
          </a:p>
          <a:p>
            <a:pPr marL="177800" indent="-177800">
              <a:defRPr/>
            </a:pPr>
            <a:r>
              <a:rPr lang="en-US" sz="1600" dirty="0">
                <a:latin typeface="Arial" charset="0"/>
              </a:rPr>
              <a:t>	-  chiller for low temperatures </a:t>
            </a:r>
          </a:p>
          <a:p>
            <a:pPr marL="177800" indent="-177800">
              <a:defRPr/>
            </a:pPr>
            <a:r>
              <a:rPr lang="en-US" sz="1600" dirty="0">
                <a:latin typeface="Arial" charset="0"/>
              </a:rPr>
              <a:t>	-  chiller with condensation heat recovery </a:t>
            </a:r>
          </a:p>
          <a:p>
            <a:pPr marL="177800" indent="-177800">
              <a:defRPr/>
            </a:pPr>
            <a:r>
              <a:rPr lang="en-US" sz="1600" dirty="0">
                <a:latin typeface="Arial" charset="0"/>
              </a:rPr>
              <a:t>	-  heat pump </a:t>
            </a:r>
          </a:p>
          <a:p>
            <a:pPr marL="177800" indent="-177800">
              <a:defRPr/>
            </a:pPr>
            <a:r>
              <a:rPr lang="en-US" sz="1600" dirty="0">
                <a:latin typeface="Arial" charset="0"/>
              </a:rPr>
              <a:t>	-  heat pump with condensation heat recovery </a:t>
            </a:r>
          </a:p>
          <a:p>
            <a:pPr marL="177800" indent="-177800">
              <a:defRPr/>
            </a:pPr>
            <a:r>
              <a:rPr lang="en-US" sz="1600" dirty="0">
                <a:latin typeface="Arial" charset="0"/>
              </a:rPr>
              <a:t>	-  chiller with free cooling </a:t>
            </a:r>
          </a:p>
          <a:p>
            <a:pPr marL="177800" indent="-177800">
              <a:defRPr/>
            </a:pPr>
            <a:r>
              <a:rPr lang="en-US" sz="1600" dirty="0">
                <a:latin typeface="Arial" charset="0"/>
              </a:rPr>
              <a:t> </a:t>
            </a:r>
          </a:p>
          <a:p>
            <a:pPr marL="177800" indent="-177800">
              <a:defRPr/>
            </a:pPr>
            <a:r>
              <a:rPr lang="en-US" sz="1600" dirty="0">
                <a:latin typeface="Arial" charset="0"/>
              </a:rPr>
              <a:t>• 	activate the heat recovery mode if included. </a:t>
            </a:r>
          </a:p>
          <a:p>
            <a:pPr>
              <a:defRPr/>
            </a:pPr>
            <a:endParaRPr lang="en-US" sz="1600" dirty="0">
              <a:latin typeface="Arial" charset="0"/>
            </a:endParaRPr>
          </a:p>
          <a:p>
            <a:pPr>
              <a:defRPr/>
            </a:pPr>
            <a:r>
              <a:rPr lang="en-US" sz="1600" dirty="0">
                <a:latin typeface="Arial" charset="0"/>
              </a:rPr>
              <a:t>Only some of the following forms will be displayed, depending on the type of unit. </a:t>
            </a:r>
            <a:endParaRPr lang="it-IT" sz="1600" dirty="0">
              <a:latin typeface="Arial" charset="0"/>
            </a:endParaRPr>
          </a:p>
        </p:txBody>
      </p:sp>
      <p:sp>
        <p:nvSpPr>
          <p:cNvPr id="56325" name="Rettangolo 10"/>
          <p:cNvSpPr>
            <a:spLocks noChangeArrowheads="1"/>
          </p:cNvSpPr>
          <p:nvPr/>
        </p:nvSpPr>
        <p:spPr bwMode="auto">
          <a:xfrm>
            <a:off x="2428875" y="5072063"/>
            <a:ext cx="6286500" cy="830262"/>
          </a:xfrm>
          <a:prstGeom prst="rect">
            <a:avLst/>
          </a:prstGeom>
          <a:noFill/>
          <a:ln w="9525">
            <a:noFill/>
            <a:miter lim="800000"/>
            <a:headEnd/>
            <a:tailEnd/>
          </a:ln>
        </p:spPr>
        <p:txBody>
          <a:bodyPr>
            <a:spAutoFit/>
          </a:bodyPr>
          <a:lstStyle/>
          <a:p>
            <a:r>
              <a:rPr lang="en-US" sz="1600" b="1"/>
              <a:t>CONFIGURATION OF FAN SPEED REGULATOR:</a:t>
            </a:r>
          </a:p>
          <a:p>
            <a:r>
              <a:rPr lang="en-US" sz="1600"/>
              <a:t>Allows to set the type of speed regulator used according to the fans installed.</a:t>
            </a:r>
            <a:endParaRPr lang="it-IT" sz="1600"/>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p:cNvPicPr>
            <a:picLocks noChangeAspect="1" noChangeArrowheads="1"/>
          </p:cNvPicPr>
          <p:nvPr/>
        </p:nvPicPr>
        <p:blipFill>
          <a:blip r:embed="rId2" cstate="print"/>
          <a:srcRect/>
          <a:stretch>
            <a:fillRect/>
          </a:stretch>
        </p:blipFill>
        <p:spPr bwMode="auto">
          <a:xfrm>
            <a:off x="143728" y="2214561"/>
            <a:ext cx="1980000" cy="889411"/>
          </a:xfrm>
          <a:prstGeom prst="rect">
            <a:avLst/>
          </a:prstGeom>
          <a:noFill/>
          <a:ln w="9525">
            <a:noFill/>
            <a:miter lim="800000"/>
            <a:headEnd/>
            <a:tailEnd/>
          </a:ln>
        </p:spPr>
      </p:pic>
      <p:pic>
        <p:nvPicPr>
          <p:cNvPr id="57347" name="Picture 2"/>
          <p:cNvPicPr>
            <a:picLocks noChangeAspect="1" noChangeArrowheads="1"/>
          </p:cNvPicPr>
          <p:nvPr/>
        </p:nvPicPr>
        <p:blipFill>
          <a:blip r:embed="rId3" cstate="print"/>
          <a:srcRect/>
          <a:stretch>
            <a:fillRect/>
          </a:stretch>
        </p:blipFill>
        <p:spPr bwMode="auto">
          <a:xfrm>
            <a:off x="143728" y="3357563"/>
            <a:ext cx="1980000" cy="868235"/>
          </a:xfrm>
          <a:prstGeom prst="rect">
            <a:avLst/>
          </a:prstGeom>
          <a:noFill/>
          <a:ln w="9525">
            <a:noFill/>
            <a:miter lim="800000"/>
            <a:headEnd/>
            <a:tailEnd/>
          </a:ln>
        </p:spPr>
      </p:pic>
      <p:pic>
        <p:nvPicPr>
          <p:cNvPr id="57348" name="Picture 3"/>
          <p:cNvPicPr>
            <a:picLocks noChangeAspect="1" noChangeArrowheads="1"/>
          </p:cNvPicPr>
          <p:nvPr/>
        </p:nvPicPr>
        <p:blipFill>
          <a:blip r:embed="rId4" cstate="print"/>
          <a:srcRect/>
          <a:stretch>
            <a:fillRect/>
          </a:stretch>
        </p:blipFill>
        <p:spPr bwMode="auto">
          <a:xfrm>
            <a:off x="143728" y="4429122"/>
            <a:ext cx="1980000" cy="878826"/>
          </a:xfrm>
          <a:prstGeom prst="rect">
            <a:avLst/>
          </a:prstGeom>
          <a:noFill/>
          <a:ln w="9525">
            <a:noFill/>
            <a:miter lim="800000"/>
            <a:headEnd/>
            <a:tailEnd/>
          </a:ln>
        </p:spPr>
      </p:pic>
      <p:pic>
        <p:nvPicPr>
          <p:cNvPr id="57349" name="Picture 4"/>
          <p:cNvPicPr>
            <a:picLocks noChangeAspect="1" noChangeArrowheads="1"/>
          </p:cNvPicPr>
          <p:nvPr/>
        </p:nvPicPr>
        <p:blipFill>
          <a:blip r:embed="rId5" cstate="print"/>
          <a:srcRect/>
          <a:stretch>
            <a:fillRect/>
          </a:stretch>
        </p:blipFill>
        <p:spPr bwMode="auto">
          <a:xfrm>
            <a:off x="107504" y="5500688"/>
            <a:ext cx="1980000" cy="868235"/>
          </a:xfrm>
          <a:prstGeom prst="rect">
            <a:avLst/>
          </a:prstGeom>
          <a:noFill/>
          <a:ln w="9525">
            <a:noFill/>
            <a:miter lim="800000"/>
            <a:headEnd/>
            <a:tailEnd/>
          </a:ln>
        </p:spPr>
      </p:pic>
      <p:pic>
        <p:nvPicPr>
          <p:cNvPr id="57350" name="Picture 5"/>
          <p:cNvPicPr>
            <a:picLocks noChangeAspect="1" noChangeArrowheads="1"/>
          </p:cNvPicPr>
          <p:nvPr/>
        </p:nvPicPr>
        <p:blipFill>
          <a:blip r:embed="rId6" cstate="print"/>
          <a:srcRect/>
          <a:stretch>
            <a:fillRect/>
          </a:stretch>
        </p:blipFill>
        <p:spPr bwMode="auto">
          <a:xfrm>
            <a:off x="179512" y="1071560"/>
            <a:ext cx="1980000" cy="878825"/>
          </a:xfrm>
          <a:prstGeom prst="rect">
            <a:avLst/>
          </a:prstGeom>
          <a:noFill/>
          <a:ln w="9525">
            <a:noFill/>
            <a:miter lim="800000"/>
            <a:headEnd/>
            <a:tailEnd/>
          </a:ln>
        </p:spPr>
      </p:pic>
      <p:sp>
        <p:nvSpPr>
          <p:cNvPr id="57351" name="Rettangolo 8"/>
          <p:cNvSpPr>
            <a:spLocks noChangeArrowheads="1"/>
          </p:cNvSpPr>
          <p:nvPr/>
        </p:nvSpPr>
        <p:spPr bwMode="auto">
          <a:xfrm>
            <a:off x="2357438" y="1071563"/>
            <a:ext cx="6572250" cy="830262"/>
          </a:xfrm>
          <a:prstGeom prst="rect">
            <a:avLst/>
          </a:prstGeom>
          <a:noFill/>
          <a:ln w="9525">
            <a:noFill/>
            <a:miter lim="800000"/>
            <a:headEnd/>
            <a:tailEnd/>
          </a:ln>
        </p:spPr>
        <p:txBody>
          <a:bodyPr>
            <a:spAutoFit/>
          </a:bodyPr>
          <a:lstStyle/>
          <a:p>
            <a:pPr algn="just"/>
            <a:r>
              <a:rPr lang="en-US" sz="1600" b="1"/>
              <a:t>CONFIGURATION OF COMPRESSOR SPEED REGULATOR:</a:t>
            </a:r>
          </a:p>
          <a:p>
            <a:pPr algn="just"/>
            <a:r>
              <a:rPr lang="en-US" sz="1600"/>
              <a:t>Allows the activation of the speed regulation of the compressor via inverter.</a:t>
            </a:r>
            <a:endParaRPr lang="it-IT" sz="1600"/>
          </a:p>
        </p:txBody>
      </p:sp>
      <p:sp>
        <p:nvSpPr>
          <p:cNvPr id="57352" name="Rettangolo 9"/>
          <p:cNvSpPr>
            <a:spLocks noChangeArrowheads="1"/>
          </p:cNvSpPr>
          <p:nvPr/>
        </p:nvSpPr>
        <p:spPr bwMode="auto">
          <a:xfrm>
            <a:off x="2357438" y="2286000"/>
            <a:ext cx="6429375" cy="584200"/>
          </a:xfrm>
          <a:prstGeom prst="rect">
            <a:avLst/>
          </a:prstGeom>
          <a:noFill/>
          <a:ln w="9525">
            <a:noFill/>
            <a:miter lim="800000"/>
            <a:headEnd/>
            <a:tailEnd/>
          </a:ln>
        </p:spPr>
        <p:txBody>
          <a:bodyPr>
            <a:spAutoFit/>
          </a:bodyPr>
          <a:lstStyle/>
          <a:p>
            <a:pPr algn="just"/>
            <a:r>
              <a:rPr lang="en-US" sz="1600" b="1"/>
              <a:t>PID SETTINGS:</a:t>
            </a:r>
          </a:p>
          <a:p>
            <a:pPr algn="just"/>
            <a:r>
              <a:rPr lang="en-US" sz="1600"/>
              <a:t>Allows the proportional band and integral time regulation to be set. </a:t>
            </a:r>
            <a:endParaRPr lang="it-IT" sz="1600"/>
          </a:p>
        </p:txBody>
      </p:sp>
      <p:sp>
        <p:nvSpPr>
          <p:cNvPr id="57353" name="Rettangolo 10"/>
          <p:cNvSpPr>
            <a:spLocks noChangeArrowheads="1"/>
          </p:cNvSpPr>
          <p:nvPr/>
        </p:nvSpPr>
        <p:spPr bwMode="auto">
          <a:xfrm>
            <a:off x="2357438" y="3286125"/>
            <a:ext cx="6357937" cy="830263"/>
          </a:xfrm>
          <a:prstGeom prst="rect">
            <a:avLst/>
          </a:prstGeom>
          <a:noFill/>
          <a:ln w="9525">
            <a:noFill/>
            <a:miter lim="800000"/>
            <a:headEnd/>
            <a:tailEnd/>
          </a:ln>
        </p:spPr>
        <p:txBody>
          <a:bodyPr>
            <a:spAutoFit/>
          </a:bodyPr>
          <a:lstStyle/>
          <a:p>
            <a:pPr algn="just"/>
            <a:r>
              <a:rPr lang="en-US" sz="1600" b="1"/>
              <a:t>CONFIGURATION OF PUMPS:</a:t>
            </a:r>
          </a:p>
          <a:p>
            <a:pPr algn="just"/>
            <a:r>
              <a:rPr lang="en-US" sz="1600"/>
              <a:t>Allows the number of water circulation pumps installed on the unit to be set. </a:t>
            </a:r>
            <a:endParaRPr lang="it-IT" sz="1600"/>
          </a:p>
        </p:txBody>
      </p:sp>
      <p:sp>
        <p:nvSpPr>
          <p:cNvPr id="57354" name="Rettangolo 11"/>
          <p:cNvSpPr>
            <a:spLocks noChangeArrowheads="1"/>
          </p:cNvSpPr>
          <p:nvPr/>
        </p:nvSpPr>
        <p:spPr bwMode="auto">
          <a:xfrm>
            <a:off x="2357438" y="4384675"/>
            <a:ext cx="6500812" cy="830263"/>
          </a:xfrm>
          <a:prstGeom prst="rect">
            <a:avLst/>
          </a:prstGeom>
          <a:noFill/>
          <a:ln w="9525">
            <a:noFill/>
            <a:miter lim="800000"/>
            <a:headEnd/>
            <a:tailEnd/>
          </a:ln>
        </p:spPr>
        <p:txBody>
          <a:bodyPr>
            <a:spAutoFit/>
          </a:bodyPr>
          <a:lstStyle/>
          <a:p>
            <a:pPr algn="just"/>
            <a:r>
              <a:rPr lang="en-US" sz="1600" b="1"/>
              <a:t>CONFIGURATION OF THE REFRIGERANT  AND EXV:</a:t>
            </a:r>
          </a:p>
          <a:p>
            <a:pPr algn="just"/>
            <a:r>
              <a:rPr lang="en-US" sz="1600"/>
              <a:t>Allows to set  the  type of  refrigerant gas used and the activation of  the electronic expansion valve present with associated model details.</a:t>
            </a:r>
            <a:endParaRPr lang="it-IT" sz="1600"/>
          </a:p>
        </p:txBody>
      </p:sp>
      <p:sp>
        <p:nvSpPr>
          <p:cNvPr id="57355" name="Rettangolo 12"/>
          <p:cNvSpPr>
            <a:spLocks noChangeArrowheads="1"/>
          </p:cNvSpPr>
          <p:nvPr/>
        </p:nvSpPr>
        <p:spPr bwMode="auto">
          <a:xfrm>
            <a:off x="2357438" y="5572125"/>
            <a:ext cx="6429375" cy="584200"/>
          </a:xfrm>
          <a:prstGeom prst="rect">
            <a:avLst/>
          </a:prstGeom>
          <a:noFill/>
          <a:ln w="9525">
            <a:noFill/>
            <a:miter lim="800000"/>
            <a:headEnd/>
            <a:tailEnd/>
          </a:ln>
        </p:spPr>
        <p:txBody>
          <a:bodyPr>
            <a:spAutoFit/>
          </a:bodyPr>
          <a:lstStyle/>
          <a:p>
            <a:pPr algn="just"/>
            <a:r>
              <a:rPr lang="en-US" sz="1600" b="1"/>
              <a:t>COOLING SETPOINT LIMITS:</a:t>
            </a:r>
          </a:p>
          <a:p>
            <a:pPr algn="just"/>
            <a:r>
              <a:rPr lang="en-US" sz="1600"/>
              <a:t>Allows the minimum and maximum set-point limits to be set. </a:t>
            </a:r>
            <a:endParaRPr lang="it-IT" sz="1600"/>
          </a:p>
        </p:txBody>
      </p:sp>
      <p:sp>
        <p:nvSpPr>
          <p:cNvPr id="13"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323528" y="1000122"/>
            <a:ext cx="1980000" cy="847058"/>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251520" y="2000250"/>
            <a:ext cx="1980000" cy="880000"/>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251520" y="3071811"/>
            <a:ext cx="1980000" cy="872903"/>
          </a:xfrm>
          <a:prstGeom prst="rect">
            <a:avLst/>
          </a:prstGeom>
          <a:noFill/>
          <a:ln w="9525">
            <a:noFill/>
            <a:miter lim="800000"/>
            <a:headEnd/>
            <a:tailEnd/>
          </a:ln>
        </p:spPr>
      </p:pic>
      <p:pic>
        <p:nvPicPr>
          <p:cNvPr id="58373" name="Picture 5"/>
          <p:cNvPicPr>
            <a:picLocks noChangeAspect="1" noChangeArrowheads="1"/>
          </p:cNvPicPr>
          <p:nvPr/>
        </p:nvPicPr>
        <p:blipFill>
          <a:blip r:embed="rId5" cstate="print"/>
          <a:srcRect/>
          <a:stretch>
            <a:fillRect/>
          </a:stretch>
        </p:blipFill>
        <p:spPr bwMode="auto">
          <a:xfrm>
            <a:off x="3143250" y="4429125"/>
            <a:ext cx="5759450" cy="1857375"/>
          </a:xfrm>
          <a:prstGeom prst="rect">
            <a:avLst/>
          </a:prstGeom>
          <a:noFill/>
          <a:ln w="9525">
            <a:noFill/>
            <a:miter lim="800000"/>
            <a:headEnd/>
            <a:tailEnd/>
          </a:ln>
        </p:spPr>
      </p:pic>
      <p:sp>
        <p:nvSpPr>
          <p:cNvPr id="58374" name="Rettangolo 6"/>
          <p:cNvSpPr>
            <a:spLocks noChangeArrowheads="1"/>
          </p:cNvSpPr>
          <p:nvPr/>
        </p:nvSpPr>
        <p:spPr bwMode="auto">
          <a:xfrm>
            <a:off x="2428875" y="1000125"/>
            <a:ext cx="6429375" cy="830263"/>
          </a:xfrm>
          <a:prstGeom prst="rect">
            <a:avLst/>
          </a:prstGeom>
          <a:noFill/>
          <a:ln w="9525">
            <a:noFill/>
            <a:miter lim="800000"/>
            <a:headEnd/>
            <a:tailEnd/>
          </a:ln>
        </p:spPr>
        <p:txBody>
          <a:bodyPr>
            <a:spAutoFit/>
          </a:bodyPr>
          <a:lstStyle/>
          <a:p>
            <a:pPr algn="just"/>
            <a:r>
              <a:rPr lang="en-US" sz="1600" b="1"/>
              <a:t>PUMP-DOWN CONFIGURATION:</a:t>
            </a:r>
          </a:p>
          <a:p>
            <a:pPr algn="just"/>
            <a:r>
              <a:rPr lang="en-US" sz="1600"/>
              <a:t>Allows pump-down mode to be activated and the maximum time for the procedure to be set. </a:t>
            </a:r>
            <a:endParaRPr lang="it-IT" sz="1600"/>
          </a:p>
        </p:txBody>
      </p:sp>
      <p:sp>
        <p:nvSpPr>
          <p:cNvPr id="58375" name="Rettangolo 7"/>
          <p:cNvSpPr>
            <a:spLocks noChangeArrowheads="1"/>
          </p:cNvSpPr>
          <p:nvPr/>
        </p:nvSpPr>
        <p:spPr bwMode="auto">
          <a:xfrm>
            <a:off x="2384425" y="2071688"/>
            <a:ext cx="6572250" cy="584200"/>
          </a:xfrm>
          <a:prstGeom prst="rect">
            <a:avLst/>
          </a:prstGeom>
          <a:noFill/>
          <a:ln w="9525">
            <a:noFill/>
            <a:miter lim="800000"/>
            <a:headEnd/>
            <a:tailEnd/>
          </a:ln>
        </p:spPr>
        <p:txBody>
          <a:bodyPr>
            <a:spAutoFit/>
          </a:bodyPr>
          <a:lstStyle/>
          <a:p>
            <a:pPr algn="just"/>
            <a:r>
              <a:rPr lang="en-US" sz="1600" b="1"/>
              <a:t>FREQUENCY OF THE ELECTRIC NETWORK:</a:t>
            </a:r>
          </a:p>
          <a:p>
            <a:pPr algn="just"/>
            <a:r>
              <a:rPr lang="en-US" sz="1600"/>
              <a:t>This Screen allows the frequency of the electric network. </a:t>
            </a:r>
            <a:endParaRPr lang="it-IT" sz="1600"/>
          </a:p>
        </p:txBody>
      </p:sp>
      <p:sp>
        <p:nvSpPr>
          <p:cNvPr id="58376" name="Rettangolo 8"/>
          <p:cNvSpPr>
            <a:spLocks noChangeArrowheads="1"/>
          </p:cNvSpPr>
          <p:nvPr/>
        </p:nvSpPr>
        <p:spPr bwMode="auto">
          <a:xfrm>
            <a:off x="2384425" y="3000375"/>
            <a:ext cx="6429375" cy="1323975"/>
          </a:xfrm>
          <a:prstGeom prst="rect">
            <a:avLst/>
          </a:prstGeom>
          <a:noFill/>
          <a:ln w="9525">
            <a:noFill/>
            <a:miter lim="800000"/>
            <a:headEnd/>
            <a:tailEnd/>
          </a:ln>
        </p:spPr>
        <p:txBody>
          <a:bodyPr>
            <a:spAutoFit/>
          </a:bodyPr>
          <a:lstStyle/>
          <a:p>
            <a:pPr algn="just"/>
            <a:r>
              <a:rPr lang="en-US" sz="1600" b="1"/>
              <a:t>FAN REGULATION  - STANDARD MODE:</a:t>
            </a:r>
          </a:p>
          <a:p>
            <a:pPr algn="just"/>
            <a:r>
              <a:rPr lang="en-US" sz="1600"/>
              <a:t>This Screen allows the fan modulation parameters to be set on the basis of the condensing pressure: by disabling the low-noise mode, the fan speed regulation on a 2 steps regulation, as illustrated in the diagram below. </a:t>
            </a:r>
            <a:endParaRPr lang="it-IT" sz="1600"/>
          </a:p>
        </p:txBody>
      </p:sp>
      <p:sp>
        <p:nvSpPr>
          <p:cNvPr id="10"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51520" y="1214438"/>
            <a:ext cx="1980000" cy="857649"/>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1585913" y="2357438"/>
            <a:ext cx="7443787" cy="2357437"/>
          </a:xfrm>
          <a:prstGeom prst="rect">
            <a:avLst/>
          </a:prstGeom>
          <a:noFill/>
          <a:ln w="9525">
            <a:noFill/>
            <a:miter lim="800000"/>
            <a:headEnd/>
            <a:tailEnd/>
          </a:ln>
        </p:spPr>
      </p:pic>
      <p:sp>
        <p:nvSpPr>
          <p:cNvPr id="59396" name="Rettangolo 4"/>
          <p:cNvSpPr>
            <a:spLocks noChangeArrowheads="1"/>
          </p:cNvSpPr>
          <p:nvPr/>
        </p:nvSpPr>
        <p:spPr bwMode="auto">
          <a:xfrm>
            <a:off x="2500313" y="1143000"/>
            <a:ext cx="6286500" cy="1077913"/>
          </a:xfrm>
          <a:prstGeom prst="rect">
            <a:avLst/>
          </a:prstGeom>
          <a:noFill/>
          <a:ln w="9525">
            <a:noFill/>
            <a:miter lim="800000"/>
            <a:headEnd/>
            <a:tailEnd/>
          </a:ln>
        </p:spPr>
        <p:txBody>
          <a:bodyPr>
            <a:spAutoFit/>
          </a:bodyPr>
          <a:lstStyle/>
          <a:p>
            <a:pPr algn="just"/>
            <a:r>
              <a:rPr lang="en-US" sz="1600" b="1"/>
              <a:t>FAN REGULATION  - LOW NOISE MODE:</a:t>
            </a:r>
          </a:p>
          <a:p>
            <a:pPr algn="just"/>
            <a:r>
              <a:rPr lang="en-US" sz="1600"/>
              <a:t>By enabling the low-noise mode, the fan speed regulation is based on a ramp of 3 steps. The Screen on the left allows the parameters  related to the 2nd modulation step. </a:t>
            </a:r>
            <a:endParaRPr lang="it-IT" sz="1600"/>
          </a:p>
        </p:txBody>
      </p:sp>
      <p:sp>
        <p:nvSpPr>
          <p:cNvPr id="59397" name="Rettangolo 5"/>
          <p:cNvSpPr>
            <a:spLocks noChangeArrowheads="1"/>
          </p:cNvSpPr>
          <p:nvPr/>
        </p:nvSpPr>
        <p:spPr bwMode="auto">
          <a:xfrm>
            <a:off x="2428875" y="5014913"/>
            <a:ext cx="6429375" cy="830262"/>
          </a:xfrm>
          <a:prstGeom prst="rect">
            <a:avLst/>
          </a:prstGeom>
          <a:noFill/>
          <a:ln w="9525">
            <a:noFill/>
            <a:miter lim="800000"/>
            <a:headEnd/>
            <a:tailEnd/>
          </a:ln>
        </p:spPr>
        <p:txBody>
          <a:bodyPr>
            <a:spAutoFit/>
          </a:bodyPr>
          <a:lstStyle/>
          <a:p>
            <a:pPr algn="just"/>
            <a:r>
              <a:rPr lang="en-US" sz="1600" b="1"/>
              <a:t>FAN REGULATION IN FREE-COOLING MODE:</a:t>
            </a:r>
          </a:p>
          <a:p>
            <a:pPr algn="just"/>
            <a:r>
              <a:rPr lang="en-US" sz="1600"/>
              <a:t>This Screen allows  the  fan speed parameters  to be set  during the  free-cooling mode with partial or total signal.</a:t>
            </a:r>
            <a:endParaRPr lang="it-IT" sz="1600"/>
          </a:p>
        </p:txBody>
      </p:sp>
      <p:pic>
        <p:nvPicPr>
          <p:cNvPr id="59398" name="Picture 2"/>
          <p:cNvPicPr>
            <a:picLocks noChangeAspect="1" noChangeArrowheads="1"/>
          </p:cNvPicPr>
          <p:nvPr/>
        </p:nvPicPr>
        <p:blipFill>
          <a:blip r:embed="rId4" cstate="print"/>
          <a:srcRect/>
          <a:stretch>
            <a:fillRect/>
          </a:stretch>
        </p:blipFill>
        <p:spPr bwMode="auto">
          <a:xfrm>
            <a:off x="251520" y="5086347"/>
            <a:ext cx="1980000" cy="862256"/>
          </a:xfrm>
          <a:prstGeom prst="rect">
            <a:avLst/>
          </a:prstGeom>
          <a:noFill/>
          <a:ln w="9525">
            <a:noFill/>
            <a:miter lim="800000"/>
            <a:headEnd/>
            <a:tailEnd/>
          </a:ln>
        </p:spPr>
      </p:pic>
      <p:sp>
        <p:nvSpPr>
          <p:cNvPr id="8"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cstate="print"/>
          <a:srcRect/>
          <a:stretch>
            <a:fillRect/>
          </a:stretch>
        </p:blipFill>
        <p:spPr bwMode="auto">
          <a:xfrm>
            <a:off x="215736" y="2251098"/>
            <a:ext cx="1980000" cy="872903"/>
          </a:xfrm>
          <a:prstGeom prst="rect">
            <a:avLst/>
          </a:prstGeom>
          <a:noFill/>
          <a:ln w="9525">
            <a:noFill/>
            <a:miter lim="800000"/>
            <a:headEnd/>
            <a:tailEnd/>
          </a:ln>
        </p:spPr>
      </p:pic>
      <p:pic>
        <p:nvPicPr>
          <p:cNvPr id="60419" name="Picture 4"/>
          <p:cNvPicPr>
            <a:picLocks noChangeAspect="1" noChangeArrowheads="1"/>
          </p:cNvPicPr>
          <p:nvPr/>
        </p:nvPicPr>
        <p:blipFill>
          <a:blip r:embed="rId3" cstate="print"/>
          <a:srcRect/>
          <a:stretch>
            <a:fillRect/>
          </a:stretch>
        </p:blipFill>
        <p:spPr bwMode="auto">
          <a:xfrm>
            <a:off x="251520" y="4322787"/>
            <a:ext cx="1980000" cy="863616"/>
          </a:xfrm>
          <a:prstGeom prst="rect">
            <a:avLst/>
          </a:prstGeom>
          <a:noFill/>
          <a:ln w="9525">
            <a:noFill/>
            <a:miter lim="800000"/>
            <a:headEnd/>
            <a:tailEnd/>
          </a:ln>
        </p:spPr>
      </p:pic>
      <p:pic>
        <p:nvPicPr>
          <p:cNvPr id="60420" name="Picture 5"/>
          <p:cNvPicPr>
            <a:picLocks noChangeAspect="1" noChangeArrowheads="1"/>
          </p:cNvPicPr>
          <p:nvPr/>
        </p:nvPicPr>
        <p:blipFill>
          <a:blip r:embed="rId4" cstate="print"/>
          <a:srcRect/>
          <a:stretch>
            <a:fillRect/>
          </a:stretch>
        </p:blipFill>
        <p:spPr bwMode="auto">
          <a:xfrm>
            <a:off x="251520" y="5465784"/>
            <a:ext cx="1980000" cy="862256"/>
          </a:xfrm>
          <a:prstGeom prst="rect">
            <a:avLst/>
          </a:prstGeom>
          <a:noFill/>
          <a:ln w="9525">
            <a:noFill/>
            <a:miter lim="800000"/>
            <a:headEnd/>
            <a:tailEnd/>
          </a:ln>
        </p:spPr>
      </p:pic>
      <p:sp>
        <p:nvSpPr>
          <p:cNvPr id="60421" name="Rettangolo 6"/>
          <p:cNvSpPr>
            <a:spLocks noChangeArrowheads="1"/>
          </p:cNvSpPr>
          <p:nvPr/>
        </p:nvSpPr>
        <p:spPr bwMode="auto">
          <a:xfrm>
            <a:off x="2357438" y="2179662"/>
            <a:ext cx="6572250" cy="1816100"/>
          </a:xfrm>
          <a:prstGeom prst="rect">
            <a:avLst/>
          </a:prstGeom>
          <a:noFill/>
          <a:ln w="9525">
            <a:noFill/>
            <a:miter lim="800000"/>
            <a:headEnd/>
            <a:tailEnd/>
          </a:ln>
        </p:spPr>
        <p:txBody>
          <a:bodyPr>
            <a:spAutoFit/>
          </a:bodyPr>
          <a:lstStyle/>
          <a:p>
            <a:pPr algn="just"/>
            <a:r>
              <a:rPr lang="en-US" sz="1600" b="1" dirty="0"/>
              <a:t>SET-POINT FREE-COOLING ACTIVATION:</a:t>
            </a:r>
          </a:p>
          <a:p>
            <a:pPr algn="just"/>
            <a:r>
              <a:rPr lang="en-US" sz="1600" dirty="0"/>
              <a:t>In free-cooling units, this Screen appears to enable the activation </a:t>
            </a:r>
            <a:r>
              <a:rPr lang="el-GR" sz="1600" dirty="0"/>
              <a:t>Δ</a:t>
            </a:r>
            <a:r>
              <a:rPr lang="en-US" sz="1600" dirty="0"/>
              <a:t>T  to be set. </a:t>
            </a:r>
            <a:r>
              <a:rPr lang="en-US" sz="1600" b="1" dirty="0"/>
              <a:t>When the external air temperature is lower than the inlet  water temperature, the unit enters in free-cooling mode</a:t>
            </a:r>
            <a:r>
              <a:rPr lang="en-US" sz="1600" dirty="0"/>
              <a:t>: the water  circulation pump activates by means of the free-cooling coil and the compressor steps change in order to increase the efficiency of the air-water exchanger. </a:t>
            </a:r>
            <a:endParaRPr lang="it-IT" sz="1600" dirty="0"/>
          </a:p>
        </p:txBody>
      </p:sp>
      <p:sp>
        <p:nvSpPr>
          <p:cNvPr id="60422" name="Rettangolo 7"/>
          <p:cNvSpPr>
            <a:spLocks noChangeArrowheads="1"/>
          </p:cNvSpPr>
          <p:nvPr/>
        </p:nvSpPr>
        <p:spPr bwMode="auto">
          <a:xfrm>
            <a:off x="2357438" y="4278337"/>
            <a:ext cx="6429375" cy="830263"/>
          </a:xfrm>
          <a:prstGeom prst="rect">
            <a:avLst/>
          </a:prstGeom>
          <a:noFill/>
          <a:ln w="9525">
            <a:noFill/>
            <a:miter lim="800000"/>
            <a:headEnd/>
            <a:tailEnd/>
          </a:ln>
        </p:spPr>
        <p:txBody>
          <a:bodyPr>
            <a:spAutoFit/>
          </a:bodyPr>
          <a:lstStyle/>
          <a:p>
            <a:pPr algn="just"/>
            <a:r>
              <a:rPr lang="en-US" sz="1600" b="1" dirty="0"/>
              <a:t>TOTAL FREE-COOLING SETPOINT ACTIVATION:</a:t>
            </a:r>
          </a:p>
          <a:p>
            <a:pPr algn="just"/>
            <a:r>
              <a:rPr lang="en-US" sz="1600" dirty="0"/>
              <a:t>This Screen allows to set the </a:t>
            </a:r>
            <a:r>
              <a:rPr lang="el-GR" sz="1600" dirty="0"/>
              <a:t>Δ</a:t>
            </a:r>
            <a:r>
              <a:rPr lang="en-US" sz="1600" dirty="0"/>
              <a:t>T between the inlet and outlet water temperature to enable total free-cooling.</a:t>
            </a:r>
            <a:endParaRPr lang="it-IT" sz="1600" dirty="0"/>
          </a:p>
        </p:txBody>
      </p:sp>
      <p:sp>
        <p:nvSpPr>
          <p:cNvPr id="60423" name="Rettangolo 8"/>
          <p:cNvSpPr>
            <a:spLocks noChangeArrowheads="1"/>
          </p:cNvSpPr>
          <p:nvPr/>
        </p:nvSpPr>
        <p:spPr bwMode="auto">
          <a:xfrm>
            <a:off x="2428875" y="5394350"/>
            <a:ext cx="6357938" cy="830262"/>
          </a:xfrm>
          <a:prstGeom prst="rect">
            <a:avLst/>
          </a:prstGeom>
          <a:noFill/>
          <a:ln w="9525">
            <a:noFill/>
            <a:miter lim="800000"/>
            <a:headEnd/>
            <a:tailEnd/>
          </a:ln>
        </p:spPr>
        <p:txBody>
          <a:bodyPr>
            <a:spAutoFit/>
          </a:bodyPr>
          <a:lstStyle/>
          <a:p>
            <a:pPr algn="just"/>
            <a:r>
              <a:rPr lang="en-US" sz="1600" b="1"/>
              <a:t>ACTIVATION OF INTELLIGENT FREE-COOLING:</a:t>
            </a:r>
          </a:p>
          <a:p>
            <a:pPr algn="just"/>
            <a:r>
              <a:rPr lang="en-US" sz="1600"/>
              <a:t>This Screen allows the management of intelligent free-cooling with the unit in stand-by, when there are more units connected in LAN. </a:t>
            </a:r>
            <a:endParaRPr lang="it-IT" sz="1600"/>
          </a:p>
        </p:txBody>
      </p:sp>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
        <p:nvSpPr>
          <p:cNvPr id="10" name="Rettangolo 9"/>
          <p:cNvSpPr/>
          <p:nvPr/>
        </p:nvSpPr>
        <p:spPr>
          <a:xfrm>
            <a:off x="2411760" y="908720"/>
            <a:ext cx="6480720" cy="1077218"/>
          </a:xfrm>
          <a:prstGeom prst="rect">
            <a:avLst/>
          </a:prstGeom>
        </p:spPr>
        <p:txBody>
          <a:bodyPr wrap="square">
            <a:spAutoFit/>
          </a:bodyPr>
          <a:lstStyle/>
          <a:p>
            <a:r>
              <a:rPr lang="it-IT" sz="1600" b="1" dirty="0" smtClean="0"/>
              <a:t>FAN </a:t>
            </a:r>
            <a:r>
              <a:rPr lang="it-IT" sz="1600" b="1" dirty="0"/>
              <a:t>REGULATION </a:t>
            </a:r>
            <a:r>
              <a:rPr lang="it-IT" sz="1600" b="1" dirty="0" smtClean="0"/>
              <a:t>IN CHILLER/HEAT PUMP MODE</a:t>
            </a:r>
            <a:endParaRPr lang="it-IT" sz="1600" b="1" dirty="0"/>
          </a:p>
          <a:p>
            <a:r>
              <a:rPr lang="en-US" sz="1600" dirty="0" smtClean="0"/>
              <a:t>These masks allow </a:t>
            </a:r>
            <a:r>
              <a:rPr lang="en-US" sz="1600" dirty="0"/>
              <a:t>the parameters for fan modulation to be set depending on the condensation pressure when in </a:t>
            </a:r>
            <a:r>
              <a:rPr lang="en-US" sz="1600" dirty="0" smtClean="0"/>
              <a:t>Chiller/Heat Pump </a:t>
            </a:r>
            <a:r>
              <a:rPr lang="en-US" sz="1600" dirty="0"/>
              <a:t>mode. 	</a:t>
            </a:r>
            <a:endParaRPr lang="en-US" sz="1600" dirty="0"/>
          </a:p>
        </p:txBody>
      </p:sp>
      <p:pic>
        <p:nvPicPr>
          <p:cNvPr id="60425" name="Picture 9"/>
          <p:cNvPicPr>
            <a:picLocks noChangeAspect="1" noChangeArrowheads="1"/>
          </p:cNvPicPr>
          <p:nvPr/>
        </p:nvPicPr>
        <p:blipFill>
          <a:blip r:embed="rId5" cstate="print"/>
          <a:srcRect l="13808" t="28869" r="17152" b="15681"/>
          <a:stretch>
            <a:fillRect/>
          </a:stretch>
        </p:blipFill>
        <p:spPr bwMode="auto">
          <a:xfrm>
            <a:off x="251744" y="980728"/>
            <a:ext cx="1980000" cy="86409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214313" y="2597150"/>
            <a:ext cx="8715375" cy="3832225"/>
          </a:xfrm>
          <a:prstGeom prst="rect">
            <a:avLst/>
          </a:prstGeom>
          <a:noFill/>
          <a:ln w="9525">
            <a:noFill/>
            <a:miter lim="800000"/>
            <a:headEnd/>
            <a:tailEnd/>
          </a:ln>
        </p:spPr>
      </p:pic>
      <p:sp>
        <p:nvSpPr>
          <p:cNvPr id="61443" name="Rettangolo 3"/>
          <p:cNvSpPr>
            <a:spLocks noChangeArrowheads="1"/>
          </p:cNvSpPr>
          <p:nvPr/>
        </p:nvSpPr>
        <p:spPr bwMode="auto">
          <a:xfrm>
            <a:off x="214313" y="928688"/>
            <a:ext cx="8643937" cy="1570037"/>
          </a:xfrm>
          <a:prstGeom prst="rect">
            <a:avLst/>
          </a:prstGeom>
          <a:noFill/>
          <a:ln w="9525">
            <a:noFill/>
            <a:miter lim="800000"/>
            <a:headEnd/>
            <a:tailEnd/>
          </a:ln>
        </p:spPr>
        <p:txBody>
          <a:bodyPr>
            <a:spAutoFit/>
          </a:bodyPr>
          <a:lstStyle/>
          <a:p>
            <a:pPr algn="just"/>
            <a:r>
              <a:rPr lang="en-US" sz="1600"/>
              <a:t>In  the diagram shown below, an example  is shown where </a:t>
            </a:r>
            <a:r>
              <a:rPr lang="en-US" sz="1600" b="1"/>
              <a:t>unit 1  is  in stand-by and units 2 and 3 are running and connected with intelligent free-cooling</a:t>
            </a:r>
            <a:r>
              <a:rPr lang="en-US" sz="1600"/>
              <a:t>. If the external  temperature  is  able  to  activate the free-cooling, the control system of the units running, controls the start-up of the fans of the unit  in stand-by (1) and the start-up of the free-cooling pump (C) of the units which are running (2 and 3). </a:t>
            </a:r>
            <a:r>
              <a:rPr lang="en-US" sz="1600" b="1"/>
              <a:t>In this way the water is sent to all of the available free-cooling coils. </a:t>
            </a:r>
            <a:endParaRPr lang="it-IT" sz="1600" b="1"/>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359752" y="1071563"/>
            <a:ext cx="1980000" cy="868235"/>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323528" y="4418829"/>
            <a:ext cx="1980000" cy="859047"/>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323528" y="5424640"/>
            <a:ext cx="1980000" cy="884680"/>
          </a:xfrm>
          <a:prstGeom prst="rect">
            <a:avLst/>
          </a:prstGeom>
          <a:noFill/>
          <a:ln w="9525">
            <a:noFill/>
            <a:miter lim="800000"/>
            <a:headEnd/>
            <a:tailEnd/>
          </a:ln>
        </p:spPr>
      </p:pic>
      <p:sp>
        <p:nvSpPr>
          <p:cNvPr id="62469" name="Rettangolo 7"/>
          <p:cNvSpPr>
            <a:spLocks noChangeArrowheads="1"/>
          </p:cNvSpPr>
          <p:nvPr/>
        </p:nvSpPr>
        <p:spPr bwMode="auto">
          <a:xfrm>
            <a:off x="2571750" y="874712"/>
            <a:ext cx="6286500" cy="2554288"/>
          </a:xfrm>
          <a:prstGeom prst="rect">
            <a:avLst/>
          </a:prstGeom>
          <a:noFill/>
          <a:ln w="9525">
            <a:noFill/>
            <a:miter lim="800000"/>
            <a:headEnd/>
            <a:tailEnd/>
          </a:ln>
        </p:spPr>
        <p:txBody>
          <a:bodyPr>
            <a:spAutoFit/>
          </a:bodyPr>
          <a:lstStyle/>
          <a:p>
            <a:pPr algn="just"/>
            <a:r>
              <a:rPr lang="en-US" sz="1600" b="1" dirty="0"/>
              <a:t>ANTI-FREEZE:</a:t>
            </a:r>
            <a:endParaRPr lang="en-US" sz="1600" dirty="0"/>
          </a:p>
          <a:p>
            <a:pPr algn="just"/>
            <a:r>
              <a:rPr lang="en-US" sz="1600" dirty="0"/>
              <a:t>This Screen gives the possibility to activate or  not the circulation pump through the free-cooling coils in anti-freeze operation. </a:t>
            </a:r>
            <a:r>
              <a:rPr lang="en-US" sz="1600" b="1" dirty="0"/>
              <a:t>If this function is activated in the stand-by unit, the FC pump is switched on as soon as the external temperature falls below 4,5°C; it turns off when it rises above 5.5°C. </a:t>
            </a:r>
          </a:p>
          <a:p>
            <a:pPr algn="just"/>
            <a:r>
              <a:rPr lang="en-US" sz="1600" dirty="0"/>
              <a:t>N.B.: Only a correct mix of glycol ensures that the coils do not freeze if the external temperature falls below zero: the function indicated cannot guarantee the integrity of the coil, above all in freezing temperatures.</a:t>
            </a:r>
            <a:endParaRPr lang="it-IT" sz="1600" dirty="0"/>
          </a:p>
        </p:txBody>
      </p:sp>
      <p:sp>
        <p:nvSpPr>
          <p:cNvPr id="62470" name="Rettangolo 8"/>
          <p:cNvSpPr>
            <a:spLocks noChangeArrowheads="1"/>
          </p:cNvSpPr>
          <p:nvPr/>
        </p:nvSpPr>
        <p:spPr bwMode="auto">
          <a:xfrm>
            <a:off x="2571750" y="4667275"/>
            <a:ext cx="6286500" cy="1570037"/>
          </a:xfrm>
          <a:prstGeom prst="rect">
            <a:avLst/>
          </a:prstGeom>
          <a:noFill/>
          <a:ln w="9525">
            <a:noFill/>
            <a:miter lim="800000"/>
            <a:headEnd/>
            <a:tailEnd/>
          </a:ln>
        </p:spPr>
        <p:txBody>
          <a:bodyPr>
            <a:spAutoFit/>
          </a:bodyPr>
          <a:lstStyle/>
          <a:p>
            <a:pPr algn="just"/>
            <a:r>
              <a:rPr lang="en-US" sz="1600" b="1" dirty="0"/>
              <a:t>WATER ISOLATING VALVE CONTROL:</a:t>
            </a:r>
          </a:p>
          <a:p>
            <a:pPr algn="just"/>
            <a:r>
              <a:rPr lang="en-US" sz="1600" dirty="0"/>
              <a:t>These Screens allow the activation of the water isolating valve control by setting:  </a:t>
            </a:r>
          </a:p>
          <a:p>
            <a:pPr algn="just"/>
            <a:r>
              <a:rPr lang="en-US" sz="1600" dirty="0"/>
              <a:t>•  activation;</a:t>
            </a:r>
          </a:p>
          <a:p>
            <a:pPr algn="just"/>
            <a:r>
              <a:rPr lang="en-US" sz="1600" dirty="0"/>
              <a:t>•  movement control (switch for end of run or run time)  </a:t>
            </a:r>
          </a:p>
          <a:p>
            <a:pPr algn="just"/>
            <a:r>
              <a:rPr lang="en-US" sz="1600" dirty="0"/>
              <a:t>•  delay alarm activation (water flow absence)</a:t>
            </a:r>
            <a:endParaRPr lang="it-IT" sz="1600" dirty="0"/>
          </a:p>
        </p:txBody>
      </p:sp>
      <p:sp>
        <p:nvSpPr>
          <p:cNvPr id="8"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
        <p:nvSpPr>
          <p:cNvPr id="9" name="Rettangolo 8"/>
          <p:cNvSpPr/>
          <p:nvPr/>
        </p:nvSpPr>
        <p:spPr>
          <a:xfrm>
            <a:off x="2555776" y="3429000"/>
            <a:ext cx="6192688" cy="1323439"/>
          </a:xfrm>
          <a:prstGeom prst="rect">
            <a:avLst/>
          </a:prstGeom>
        </p:spPr>
        <p:txBody>
          <a:bodyPr wrap="square">
            <a:spAutoFit/>
          </a:bodyPr>
          <a:lstStyle/>
          <a:p>
            <a:r>
              <a:rPr lang="en-US" sz="1600" b="1" dirty="0" smtClean="0"/>
              <a:t>ANTI-FREEZE:</a:t>
            </a:r>
            <a:endParaRPr lang="en-US" sz="1600" dirty="0" smtClean="0"/>
          </a:p>
          <a:p>
            <a:r>
              <a:rPr lang="en-US" sz="1600" dirty="0" smtClean="0"/>
              <a:t>This </a:t>
            </a:r>
            <a:r>
              <a:rPr lang="en-US" sz="1600" dirty="0"/>
              <a:t>mask </a:t>
            </a:r>
            <a:r>
              <a:rPr lang="en-US" sz="1600" dirty="0" smtClean="0"/>
              <a:t>sets </a:t>
            </a:r>
            <a:r>
              <a:rPr lang="en-US" sz="1600" dirty="0"/>
              <a:t>the percentage of glycol in the circuit water and set the </a:t>
            </a:r>
            <a:r>
              <a:rPr lang="en-US" sz="1600" dirty="0" err="1"/>
              <a:t>setpoint</a:t>
            </a:r>
            <a:r>
              <a:rPr lang="en-US" sz="1600" dirty="0"/>
              <a:t> to activate the antifreeze</a:t>
            </a:r>
            <a:r>
              <a:rPr lang="en-US" sz="1600" dirty="0" smtClean="0"/>
              <a:t>. </a:t>
            </a:r>
            <a:r>
              <a:rPr lang="en-US" sz="1600" b="1" dirty="0" smtClean="0"/>
              <a:t>	</a:t>
            </a:r>
          </a:p>
          <a:p>
            <a:r>
              <a:rPr lang="en-US" b="1" dirty="0" smtClean="0"/>
              <a:t>	</a:t>
            </a:r>
            <a:endParaRPr lang="en-US" b="1" dirty="0"/>
          </a:p>
        </p:txBody>
      </p:sp>
      <p:pic>
        <p:nvPicPr>
          <p:cNvPr id="62472" name="Picture 8"/>
          <p:cNvPicPr>
            <a:picLocks noChangeAspect="1" noChangeArrowheads="1"/>
          </p:cNvPicPr>
          <p:nvPr/>
        </p:nvPicPr>
        <p:blipFill>
          <a:blip r:embed="rId5" cstate="print"/>
          <a:srcRect t="7705"/>
          <a:stretch>
            <a:fillRect/>
          </a:stretch>
        </p:blipFill>
        <p:spPr bwMode="auto">
          <a:xfrm>
            <a:off x="323528" y="3429000"/>
            <a:ext cx="2016000" cy="86256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79388" y="1052513"/>
            <a:ext cx="8785225" cy="5054600"/>
          </a:xfrm>
          <a:prstGeom prst="rect">
            <a:avLst/>
          </a:prstGeom>
          <a:noFill/>
          <a:ln w="9525">
            <a:noFill/>
            <a:miter lim="800000"/>
            <a:headEnd/>
            <a:tailEnd/>
          </a:ln>
        </p:spPr>
      </p:pic>
      <p:sp>
        <p:nvSpPr>
          <p:cNvPr id="5"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p:cNvPicPr>
            <a:picLocks noChangeAspect="1" noChangeArrowheads="1"/>
          </p:cNvPicPr>
          <p:nvPr/>
        </p:nvPicPr>
        <p:blipFill>
          <a:blip r:embed="rId2" cstate="print"/>
          <a:srcRect/>
          <a:stretch>
            <a:fillRect/>
          </a:stretch>
        </p:blipFill>
        <p:spPr bwMode="auto">
          <a:xfrm>
            <a:off x="323528" y="1000122"/>
            <a:ext cx="1980000" cy="883551"/>
          </a:xfrm>
          <a:prstGeom prst="rect">
            <a:avLst/>
          </a:prstGeom>
          <a:noFill/>
          <a:ln w="9525">
            <a:noFill/>
            <a:miter lim="800000"/>
            <a:headEnd/>
            <a:tailEnd/>
          </a:ln>
        </p:spPr>
      </p:pic>
      <p:pic>
        <p:nvPicPr>
          <p:cNvPr id="63491" name="Picture 2"/>
          <p:cNvPicPr>
            <a:picLocks noChangeAspect="1" noChangeArrowheads="1"/>
          </p:cNvPicPr>
          <p:nvPr/>
        </p:nvPicPr>
        <p:blipFill>
          <a:blip r:embed="rId3" cstate="print"/>
          <a:srcRect/>
          <a:stretch>
            <a:fillRect/>
          </a:stretch>
        </p:blipFill>
        <p:spPr bwMode="auto">
          <a:xfrm>
            <a:off x="323528" y="2000249"/>
            <a:ext cx="1980000" cy="866918"/>
          </a:xfrm>
          <a:prstGeom prst="rect">
            <a:avLst/>
          </a:prstGeom>
          <a:noFill/>
          <a:ln w="9525">
            <a:noFill/>
            <a:miter lim="800000"/>
            <a:headEnd/>
            <a:tailEnd/>
          </a:ln>
        </p:spPr>
      </p:pic>
      <p:pic>
        <p:nvPicPr>
          <p:cNvPr id="63492" name="Picture 3"/>
          <p:cNvPicPr>
            <a:picLocks noChangeAspect="1" noChangeArrowheads="1"/>
          </p:cNvPicPr>
          <p:nvPr/>
        </p:nvPicPr>
        <p:blipFill>
          <a:blip r:embed="rId4" cstate="print"/>
          <a:srcRect/>
          <a:stretch>
            <a:fillRect/>
          </a:stretch>
        </p:blipFill>
        <p:spPr bwMode="auto">
          <a:xfrm>
            <a:off x="323528" y="3071813"/>
            <a:ext cx="1980000" cy="874151"/>
          </a:xfrm>
          <a:prstGeom prst="rect">
            <a:avLst/>
          </a:prstGeom>
          <a:noFill/>
          <a:ln w="9525">
            <a:noFill/>
            <a:miter lim="800000"/>
            <a:headEnd/>
            <a:tailEnd/>
          </a:ln>
        </p:spPr>
      </p:pic>
      <p:sp>
        <p:nvSpPr>
          <p:cNvPr id="63493" name="Rettangolo 8"/>
          <p:cNvSpPr>
            <a:spLocks noChangeArrowheads="1"/>
          </p:cNvSpPr>
          <p:nvPr/>
        </p:nvSpPr>
        <p:spPr bwMode="auto">
          <a:xfrm>
            <a:off x="2500313" y="1928813"/>
            <a:ext cx="6429375" cy="830262"/>
          </a:xfrm>
          <a:prstGeom prst="rect">
            <a:avLst/>
          </a:prstGeom>
          <a:noFill/>
          <a:ln w="9525">
            <a:noFill/>
            <a:miter lim="800000"/>
            <a:headEnd/>
            <a:tailEnd/>
          </a:ln>
        </p:spPr>
        <p:txBody>
          <a:bodyPr>
            <a:spAutoFit/>
          </a:bodyPr>
          <a:lstStyle/>
          <a:p>
            <a:pPr algn="just"/>
            <a:r>
              <a:rPr lang="en-US" sz="1600" b="1"/>
              <a:t>LOW PRESSURE TRANSDUCER - RANGE REGULATION:</a:t>
            </a:r>
          </a:p>
          <a:p>
            <a:pPr algn="just"/>
            <a:r>
              <a:rPr lang="en-US" sz="1600"/>
              <a:t>This Screen allows the reading range of the low pressure transducer to be set. </a:t>
            </a:r>
            <a:endParaRPr lang="it-IT" sz="1600"/>
          </a:p>
        </p:txBody>
      </p:sp>
      <p:sp>
        <p:nvSpPr>
          <p:cNvPr id="63494" name="Rettangolo 9"/>
          <p:cNvSpPr>
            <a:spLocks noChangeArrowheads="1"/>
          </p:cNvSpPr>
          <p:nvPr/>
        </p:nvSpPr>
        <p:spPr bwMode="auto">
          <a:xfrm>
            <a:off x="2500313" y="928688"/>
            <a:ext cx="6286500" cy="830262"/>
          </a:xfrm>
          <a:prstGeom prst="rect">
            <a:avLst/>
          </a:prstGeom>
          <a:noFill/>
          <a:ln w="9525">
            <a:noFill/>
            <a:miter lim="800000"/>
            <a:headEnd/>
            <a:tailEnd/>
          </a:ln>
        </p:spPr>
        <p:txBody>
          <a:bodyPr>
            <a:spAutoFit/>
          </a:bodyPr>
          <a:lstStyle/>
          <a:p>
            <a:pPr algn="just"/>
            <a:r>
              <a:rPr lang="en-US" sz="1600" b="1"/>
              <a:t>HIGH PRESSURE TRANSDUCER - RANGE REGULATION:</a:t>
            </a:r>
          </a:p>
          <a:p>
            <a:pPr algn="just"/>
            <a:r>
              <a:rPr lang="en-US" sz="1600"/>
              <a:t>This Screen allows the reading range of the high pressure transducer to be set.</a:t>
            </a:r>
            <a:endParaRPr lang="it-IT" sz="1600"/>
          </a:p>
        </p:txBody>
      </p:sp>
      <p:sp>
        <p:nvSpPr>
          <p:cNvPr id="63495" name="Rettangolo 10"/>
          <p:cNvSpPr>
            <a:spLocks noChangeArrowheads="1"/>
          </p:cNvSpPr>
          <p:nvPr/>
        </p:nvSpPr>
        <p:spPr bwMode="auto">
          <a:xfrm>
            <a:off x="2500313" y="3000375"/>
            <a:ext cx="6357937" cy="1570038"/>
          </a:xfrm>
          <a:prstGeom prst="rect">
            <a:avLst/>
          </a:prstGeom>
          <a:noFill/>
          <a:ln w="9525">
            <a:noFill/>
            <a:miter lim="800000"/>
            <a:headEnd/>
            <a:tailEnd/>
          </a:ln>
        </p:spPr>
        <p:txBody>
          <a:bodyPr>
            <a:spAutoFit/>
          </a:bodyPr>
          <a:lstStyle/>
          <a:p>
            <a:pPr algn="just"/>
            <a:r>
              <a:rPr lang="en-US" sz="1600" b="1"/>
              <a:t>SENSOR ADJUSTMENT:</a:t>
            </a:r>
          </a:p>
          <a:p>
            <a:pPr algn="just"/>
            <a:r>
              <a:rPr lang="en-US" sz="1600"/>
              <a:t>This Screen and the following ones allow the temperature sensors which can be found in the unit to be adjusted (“read value”), </a:t>
            </a:r>
            <a:r>
              <a:rPr lang="en-US" sz="1600" b="1"/>
              <a:t>when there is a difference between the value measured by the probe and the actual temperature, measured by a precision instrument. </a:t>
            </a:r>
            <a:endParaRPr lang="it-IT" sz="1600" b="1"/>
          </a:p>
        </p:txBody>
      </p:sp>
      <p:sp>
        <p:nvSpPr>
          <p:cNvPr id="63496" name="Rettangolo 11"/>
          <p:cNvSpPr>
            <a:spLocks noChangeArrowheads="1"/>
          </p:cNvSpPr>
          <p:nvPr/>
        </p:nvSpPr>
        <p:spPr bwMode="auto">
          <a:xfrm>
            <a:off x="2500313" y="5072063"/>
            <a:ext cx="6357937" cy="830262"/>
          </a:xfrm>
          <a:prstGeom prst="rect">
            <a:avLst/>
          </a:prstGeom>
          <a:noFill/>
          <a:ln w="9525">
            <a:noFill/>
            <a:miter lim="800000"/>
            <a:headEnd/>
            <a:tailEnd/>
          </a:ln>
        </p:spPr>
        <p:txBody>
          <a:bodyPr>
            <a:spAutoFit/>
          </a:bodyPr>
          <a:lstStyle/>
          <a:p>
            <a:pPr algn="just"/>
            <a:r>
              <a:rPr lang="en-US" sz="1600" b="1"/>
              <a:t>REMOTE SETPOINT :</a:t>
            </a:r>
          </a:p>
          <a:p>
            <a:pPr algn="just"/>
            <a:r>
              <a:rPr lang="en-US" sz="1600"/>
              <a:t>This Screen allows to set the remote set-point function through the pCOE expansion board or the RS485 serial card. </a:t>
            </a:r>
            <a:endParaRPr lang="it-IT" sz="1600"/>
          </a:p>
        </p:txBody>
      </p:sp>
      <p:pic>
        <p:nvPicPr>
          <p:cNvPr id="63497" name="Picture 2"/>
          <p:cNvPicPr>
            <a:picLocks noChangeAspect="1" noChangeArrowheads="1"/>
          </p:cNvPicPr>
          <p:nvPr/>
        </p:nvPicPr>
        <p:blipFill>
          <a:blip r:embed="rId5" cstate="print"/>
          <a:srcRect/>
          <a:stretch>
            <a:fillRect/>
          </a:stretch>
        </p:blipFill>
        <p:spPr bwMode="auto">
          <a:xfrm>
            <a:off x="323528" y="4509120"/>
            <a:ext cx="1980000" cy="859047"/>
          </a:xfrm>
          <a:prstGeom prst="rect">
            <a:avLst/>
          </a:prstGeom>
          <a:noFill/>
          <a:ln w="9525">
            <a:noFill/>
            <a:miter lim="800000"/>
            <a:headEnd/>
            <a:tailEnd/>
          </a:ln>
        </p:spPr>
      </p:pic>
      <p:pic>
        <p:nvPicPr>
          <p:cNvPr id="63498" name="Picture 3"/>
          <p:cNvPicPr>
            <a:picLocks noChangeAspect="1" noChangeArrowheads="1"/>
          </p:cNvPicPr>
          <p:nvPr/>
        </p:nvPicPr>
        <p:blipFill>
          <a:blip r:embed="rId6" cstate="print"/>
          <a:srcRect/>
          <a:stretch>
            <a:fillRect/>
          </a:stretch>
        </p:blipFill>
        <p:spPr bwMode="auto">
          <a:xfrm>
            <a:off x="323528" y="5445224"/>
            <a:ext cx="1980000" cy="859047"/>
          </a:xfrm>
          <a:prstGeom prst="rect">
            <a:avLst/>
          </a:prstGeom>
          <a:noFill/>
          <a:ln w="9525">
            <a:noFill/>
            <a:miter lim="800000"/>
            <a:headEnd/>
            <a:tailEnd/>
          </a:ln>
        </p:spPr>
      </p:pic>
      <p:sp>
        <p:nvSpPr>
          <p:cNvPr id="12"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cstate="print"/>
          <a:srcRect/>
          <a:stretch>
            <a:fillRect/>
          </a:stretch>
        </p:blipFill>
        <p:spPr bwMode="auto">
          <a:xfrm>
            <a:off x="251520" y="1052736"/>
            <a:ext cx="1980000" cy="857649"/>
          </a:xfrm>
          <a:prstGeom prst="rect">
            <a:avLst/>
          </a:prstGeom>
          <a:noFill/>
          <a:ln w="9525">
            <a:noFill/>
            <a:miter lim="800000"/>
            <a:headEnd/>
            <a:tailEnd/>
          </a:ln>
        </p:spPr>
      </p:pic>
      <p:pic>
        <p:nvPicPr>
          <p:cNvPr id="64515" name="Picture 5"/>
          <p:cNvPicPr>
            <a:picLocks noChangeAspect="1" noChangeArrowheads="1"/>
          </p:cNvPicPr>
          <p:nvPr/>
        </p:nvPicPr>
        <p:blipFill>
          <a:blip r:embed="rId3" cstate="print"/>
          <a:srcRect/>
          <a:stretch>
            <a:fillRect/>
          </a:stretch>
        </p:blipFill>
        <p:spPr bwMode="auto">
          <a:xfrm>
            <a:off x="215736" y="2143125"/>
            <a:ext cx="1980000" cy="874151"/>
          </a:xfrm>
          <a:prstGeom prst="rect">
            <a:avLst/>
          </a:prstGeom>
          <a:noFill/>
          <a:ln w="9525">
            <a:noFill/>
            <a:miter lim="800000"/>
            <a:headEnd/>
            <a:tailEnd/>
          </a:ln>
        </p:spPr>
      </p:pic>
      <p:sp>
        <p:nvSpPr>
          <p:cNvPr id="64516" name="Rettangolo 7"/>
          <p:cNvSpPr>
            <a:spLocks noChangeArrowheads="1"/>
          </p:cNvSpPr>
          <p:nvPr/>
        </p:nvSpPr>
        <p:spPr bwMode="auto">
          <a:xfrm>
            <a:off x="2286000" y="1000125"/>
            <a:ext cx="6572250" cy="830263"/>
          </a:xfrm>
          <a:prstGeom prst="rect">
            <a:avLst/>
          </a:prstGeom>
          <a:noFill/>
          <a:ln w="9525">
            <a:noFill/>
            <a:miter lim="800000"/>
            <a:headEnd/>
            <a:tailEnd/>
          </a:ln>
        </p:spPr>
        <p:txBody>
          <a:bodyPr>
            <a:spAutoFit/>
          </a:bodyPr>
          <a:lstStyle/>
          <a:p>
            <a:pPr algn="just"/>
            <a:r>
              <a:rPr lang="en-US" sz="1600" b="1"/>
              <a:t>REMOTE SETPOINT:</a:t>
            </a:r>
          </a:p>
          <a:p>
            <a:pPr algn="just"/>
            <a:r>
              <a:rPr lang="en-US" sz="1600"/>
              <a:t>Allows the relative control parameters of the remote modulating control of the unit operating values to be set. </a:t>
            </a:r>
            <a:endParaRPr lang="it-IT" sz="1600"/>
          </a:p>
        </p:txBody>
      </p:sp>
      <p:sp>
        <p:nvSpPr>
          <p:cNvPr id="64517" name="Rettangolo 8"/>
          <p:cNvSpPr>
            <a:spLocks noChangeArrowheads="1"/>
          </p:cNvSpPr>
          <p:nvPr/>
        </p:nvSpPr>
        <p:spPr bwMode="auto">
          <a:xfrm>
            <a:off x="2286000" y="2098675"/>
            <a:ext cx="6500813" cy="830263"/>
          </a:xfrm>
          <a:prstGeom prst="rect">
            <a:avLst/>
          </a:prstGeom>
          <a:noFill/>
          <a:ln w="9525">
            <a:noFill/>
            <a:miter lim="800000"/>
            <a:headEnd/>
            <a:tailEnd/>
          </a:ln>
        </p:spPr>
        <p:txBody>
          <a:bodyPr>
            <a:spAutoFit/>
          </a:bodyPr>
          <a:lstStyle/>
          <a:p>
            <a:pPr algn="just"/>
            <a:r>
              <a:rPr lang="en-US" sz="1600" b="1"/>
              <a:t>REMOTE SETPOINT :</a:t>
            </a:r>
          </a:p>
          <a:p>
            <a:pPr algn="just"/>
            <a:r>
              <a:rPr lang="en-US" sz="1600"/>
              <a:t>Allows to set the remote set-point through the supervision variable Integer 49. </a:t>
            </a:r>
            <a:endParaRPr lang="it-IT" sz="1600"/>
          </a:p>
        </p:txBody>
      </p:sp>
      <p:sp>
        <p:nvSpPr>
          <p:cNvPr id="64518" name="Rettangolo 9"/>
          <p:cNvSpPr>
            <a:spLocks noChangeArrowheads="1"/>
          </p:cNvSpPr>
          <p:nvPr/>
        </p:nvSpPr>
        <p:spPr bwMode="auto">
          <a:xfrm>
            <a:off x="2286000" y="3143250"/>
            <a:ext cx="6500813" cy="830263"/>
          </a:xfrm>
          <a:prstGeom prst="rect">
            <a:avLst/>
          </a:prstGeom>
          <a:noFill/>
          <a:ln w="9525">
            <a:noFill/>
            <a:miter lim="800000"/>
            <a:headEnd/>
            <a:tailEnd/>
          </a:ln>
        </p:spPr>
        <p:txBody>
          <a:bodyPr>
            <a:spAutoFit/>
          </a:bodyPr>
          <a:lstStyle/>
          <a:p>
            <a:pPr algn="just"/>
            <a:r>
              <a:rPr lang="en-US" sz="1600" b="1"/>
              <a:t>HEAT RECOVERY:</a:t>
            </a:r>
          </a:p>
          <a:p>
            <a:pPr algn="just"/>
            <a:r>
              <a:rPr lang="en-US" sz="1600"/>
              <a:t>Allows setting of the </a:t>
            </a:r>
            <a:r>
              <a:rPr lang="el-GR" sz="1600"/>
              <a:t>Δ</a:t>
            </a:r>
            <a:r>
              <a:rPr lang="en-US" sz="1600"/>
              <a:t>T between the condensation temperature and the water temperature for heat recovery. </a:t>
            </a:r>
            <a:endParaRPr lang="it-IT" sz="1600"/>
          </a:p>
        </p:txBody>
      </p:sp>
      <p:pic>
        <p:nvPicPr>
          <p:cNvPr id="64519" name="Picture 2"/>
          <p:cNvPicPr>
            <a:picLocks noChangeAspect="1" noChangeArrowheads="1"/>
          </p:cNvPicPr>
          <p:nvPr/>
        </p:nvPicPr>
        <p:blipFill>
          <a:blip r:embed="rId4" cstate="print"/>
          <a:srcRect/>
          <a:stretch>
            <a:fillRect/>
          </a:stretch>
        </p:blipFill>
        <p:spPr bwMode="auto">
          <a:xfrm>
            <a:off x="215736" y="3214685"/>
            <a:ext cx="1980000" cy="878825"/>
          </a:xfrm>
          <a:prstGeom prst="rect">
            <a:avLst/>
          </a:prstGeom>
          <a:noFill/>
          <a:ln w="9525">
            <a:noFill/>
            <a:miter lim="800000"/>
            <a:headEnd/>
            <a:tailEnd/>
          </a:ln>
        </p:spPr>
      </p:pic>
      <p:sp>
        <p:nvSpPr>
          <p:cNvPr id="64520" name="Rettangolo 11"/>
          <p:cNvSpPr>
            <a:spLocks noChangeArrowheads="1"/>
          </p:cNvSpPr>
          <p:nvPr/>
        </p:nvSpPr>
        <p:spPr bwMode="auto">
          <a:xfrm>
            <a:off x="2286000" y="4214813"/>
            <a:ext cx="6500813" cy="1077912"/>
          </a:xfrm>
          <a:prstGeom prst="rect">
            <a:avLst/>
          </a:prstGeom>
          <a:noFill/>
          <a:ln w="9525">
            <a:noFill/>
            <a:miter lim="800000"/>
            <a:headEnd/>
            <a:tailEnd/>
          </a:ln>
        </p:spPr>
        <p:txBody>
          <a:bodyPr>
            <a:spAutoFit/>
          </a:bodyPr>
          <a:lstStyle/>
          <a:p>
            <a:pPr algn="just"/>
            <a:r>
              <a:rPr lang="en-US" sz="1600" b="1"/>
              <a:t>EMERGENCY HEAT RECOVERY:</a:t>
            </a:r>
          </a:p>
          <a:p>
            <a:pPr algn="just"/>
            <a:r>
              <a:rPr lang="en-US" sz="1600"/>
              <a:t>Allows activation of the Quick Start of the compressors after a power supply interruption of at least 3 minutes and if the chilled water outlet temperature is above of both the set-point and the settable value. </a:t>
            </a:r>
            <a:endParaRPr lang="it-IT" sz="1600"/>
          </a:p>
        </p:txBody>
      </p:sp>
      <p:pic>
        <p:nvPicPr>
          <p:cNvPr id="64521" name="Picture 3"/>
          <p:cNvPicPr>
            <a:picLocks noChangeAspect="1" noChangeArrowheads="1"/>
          </p:cNvPicPr>
          <p:nvPr/>
        </p:nvPicPr>
        <p:blipFill>
          <a:blip r:embed="rId5" cstate="print"/>
          <a:srcRect/>
          <a:stretch>
            <a:fillRect/>
          </a:stretch>
        </p:blipFill>
        <p:spPr bwMode="auto">
          <a:xfrm>
            <a:off x="179512" y="4286250"/>
            <a:ext cx="1980000" cy="874151"/>
          </a:xfrm>
          <a:prstGeom prst="rect">
            <a:avLst/>
          </a:prstGeom>
          <a:noFill/>
          <a:ln w="9525">
            <a:noFill/>
            <a:miter lim="800000"/>
            <a:headEnd/>
            <a:tailEnd/>
          </a:ln>
        </p:spPr>
      </p:pic>
      <p:sp>
        <p:nvSpPr>
          <p:cNvPr id="11"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2" cstate="print"/>
          <a:srcRect/>
          <a:stretch>
            <a:fillRect/>
          </a:stretch>
        </p:blipFill>
        <p:spPr bwMode="auto">
          <a:xfrm>
            <a:off x="215736" y="1071560"/>
            <a:ext cx="1980000" cy="862256"/>
          </a:xfrm>
          <a:prstGeom prst="rect">
            <a:avLst/>
          </a:prstGeom>
          <a:noFill/>
          <a:ln w="9525">
            <a:noFill/>
            <a:miter lim="800000"/>
            <a:headEnd/>
            <a:tailEnd/>
          </a:ln>
        </p:spPr>
      </p:pic>
      <p:sp>
        <p:nvSpPr>
          <p:cNvPr id="65539" name="Rettangolo 5"/>
          <p:cNvSpPr>
            <a:spLocks noChangeArrowheads="1"/>
          </p:cNvSpPr>
          <p:nvPr/>
        </p:nvSpPr>
        <p:spPr bwMode="auto">
          <a:xfrm>
            <a:off x="2286000" y="1000125"/>
            <a:ext cx="6572250" cy="830263"/>
          </a:xfrm>
          <a:prstGeom prst="rect">
            <a:avLst/>
          </a:prstGeom>
          <a:noFill/>
          <a:ln w="9525">
            <a:noFill/>
            <a:miter lim="800000"/>
            <a:headEnd/>
            <a:tailEnd/>
          </a:ln>
        </p:spPr>
        <p:txBody>
          <a:bodyPr>
            <a:spAutoFit/>
          </a:bodyPr>
          <a:lstStyle/>
          <a:p>
            <a:pPr algn="just"/>
            <a:r>
              <a:rPr lang="en-US" sz="1600" b="1"/>
              <a:t>BUZZER ACTIVATION TIME:</a:t>
            </a:r>
          </a:p>
          <a:p>
            <a:pPr algn="just"/>
            <a:r>
              <a:rPr lang="en-US" sz="1600"/>
              <a:t>Allows the maximum activation time of the buzzer activation when an alarm is active to be set. </a:t>
            </a:r>
            <a:endParaRPr lang="it-IT" sz="1600"/>
          </a:p>
        </p:txBody>
      </p:sp>
      <p:sp>
        <p:nvSpPr>
          <p:cNvPr id="7" name="Rettangolo 6"/>
          <p:cNvSpPr/>
          <p:nvPr/>
        </p:nvSpPr>
        <p:spPr>
          <a:xfrm>
            <a:off x="2357438" y="2071688"/>
            <a:ext cx="6429375" cy="1077912"/>
          </a:xfrm>
          <a:prstGeom prst="rect">
            <a:avLst/>
          </a:prstGeom>
        </p:spPr>
        <p:txBody>
          <a:bodyPr>
            <a:spAutoFit/>
          </a:bodyPr>
          <a:lstStyle/>
          <a:p>
            <a:pPr algn="just">
              <a:defRPr/>
            </a:pPr>
            <a:r>
              <a:rPr lang="en-US" sz="1600" b="1" dirty="0">
                <a:latin typeface="Arial" charset="0"/>
              </a:rPr>
              <a:t>SETTING THE ACCESS PASSWORD:</a:t>
            </a:r>
          </a:p>
          <a:p>
            <a:pPr algn="just">
              <a:defRPr/>
            </a:pPr>
            <a:r>
              <a:rPr lang="en-US" sz="1600" dirty="0">
                <a:latin typeface="Arial" charset="0"/>
              </a:rPr>
              <a:t>Allows the access password to be set: </a:t>
            </a:r>
          </a:p>
          <a:p>
            <a:pPr marL="177800" indent="-177800" algn="just">
              <a:buFont typeface="Arial" pitchFamily="34" charset="0"/>
              <a:buChar char="•"/>
              <a:defRPr/>
            </a:pPr>
            <a:r>
              <a:rPr lang="en-US" sz="1600" b="1" dirty="0">
                <a:latin typeface="Arial" charset="0"/>
              </a:rPr>
              <a:t>Default SETTINGS PASSWORD: 000000</a:t>
            </a:r>
          </a:p>
          <a:p>
            <a:pPr marL="177800" indent="-177800" algn="just">
              <a:buFont typeface="Arial" pitchFamily="34" charset="0"/>
              <a:buChar char="•"/>
              <a:defRPr/>
            </a:pPr>
            <a:r>
              <a:rPr lang="en-US" sz="1600" b="1" dirty="0">
                <a:latin typeface="Arial" charset="0"/>
              </a:rPr>
              <a:t>Default SERVICE PASSWORD: 00121</a:t>
            </a:r>
            <a:endParaRPr lang="it-IT" sz="1600" b="1" dirty="0">
              <a:latin typeface="Arial" charset="0"/>
            </a:endParaRPr>
          </a:p>
        </p:txBody>
      </p:sp>
      <p:pic>
        <p:nvPicPr>
          <p:cNvPr id="65541" name="Picture 2"/>
          <p:cNvPicPr>
            <a:picLocks noChangeAspect="1" noChangeArrowheads="1"/>
          </p:cNvPicPr>
          <p:nvPr/>
        </p:nvPicPr>
        <p:blipFill>
          <a:blip r:embed="rId3" cstate="print"/>
          <a:srcRect/>
          <a:stretch>
            <a:fillRect/>
          </a:stretch>
        </p:blipFill>
        <p:spPr bwMode="auto">
          <a:xfrm>
            <a:off x="215736" y="2204864"/>
            <a:ext cx="1980000" cy="842552"/>
          </a:xfrm>
          <a:prstGeom prst="rect">
            <a:avLst/>
          </a:prstGeom>
          <a:noFill/>
          <a:ln w="9525">
            <a:noFill/>
            <a:miter lim="800000"/>
            <a:headEnd/>
            <a:tailEnd/>
          </a:ln>
        </p:spPr>
      </p:pic>
      <p:sp>
        <p:nvSpPr>
          <p:cNvPr id="8"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2" cstate="print"/>
          <a:srcRect/>
          <a:stretch>
            <a:fillRect/>
          </a:stretch>
        </p:blipFill>
        <p:spPr bwMode="auto">
          <a:xfrm>
            <a:off x="500063" y="1071562"/>
            <a:ext cx="1980000" cy="701650"/>
          </a:xfrm>
          <a:prstGeom prst="rect">
            <a:avLst/>
          </a:prstGeom>
          <a:noFill/>
          <a:ln w="9525">
            <a:noFill/>
            <a:miter lim="800000"/>
            <a:headEnd/>
            <a:tailEnd/>
          </a:ln>
        </p:spPr>
      </p:pic>
      <p:pic>
        <p:nvPicPr>
          <p:cNvPr id="66563" name="Picture 4"/>
          <p:cNvPicPr>
            <a:picLocks noChangeAspect="1" noChangeArrowheads="1"/>
          </p:cNvPicPr>
          <p:nvPr/>
        </p:nvPicPr>
        <p:blipFill>
          <a:blip r:embed="rId3" cstate="print"/>
          <a:srcRect/>
          <a:stretch>
            <a:fillRect/>
          </a:stretch>
        </p:blipFill>
        <p:spPr bwMode="auto">
          <a:xfrm>
            <a:off x="467544" y="2071688"/>
            <a:ext cx="1980000" cy="688696"/>
          </a:xfrm>
          <a:prstGeom prst="rect">
            <a:avLst/>
          </a:prstGeom>
          <a:noFill/>
          <a:ln w="9525">
            <a:noFill/>
            <a:miter lim="800000"/>
            <a:headEnd/>
            <a:tailEnd/>
          </a:ln>
        </p:spPr>
      </p:pic>
      <p:sp>
        <p:nvSpPr>
          <p:cNvPr id="66564" name="Rettangolo 5"/>
          <p:cNvSpPr>
            <a:spLocks noChangeArrowheads="1"/>
          </p:cNvSpPr>
          <p:nvPr/>
        </p:nvSpPr>
        <p:spPr bwMode="auto">
          <a:xfrm>
            <a:off x="2714625" y="1000125"/>
            <a:ext cx="6143625" cy="5262563"/>
          </a:xfrm>
          <a:prstGeom prst="rect">
            <a:avLst/>
          </a:prstGeom>
          <a:noFill/>
          <a:ln w="9525">
            <a:noFill/>
            <a:miter lim="800000"/>
            <a:headEnd/>
            <a:tailEnd/>
          </a:ln>
        </p:spPr>
        <p:txBody>
          <a:bodyPr>
            <a:spAutoFit/>
          </a:bodyPr>
          <a:lstStyle/>
          <a:p>
            <a:pPr algn="just"/>
            <a:r>
              <a:rPr lang="en-US" sz="1600" b="1"/>
              <a:t>PROGRAM  SETUP:</a:t>
            </a:r>
          </a:p>
          <a:p>
            <a:pPr algn="just"/>
            <a:r>
              <a:rPr lang="en-US" sz="1600"/>
              <a:t>This  operation  is  performed  automatically  if  the software  is  replaced. It may prove useful if you find data (set-points, configurations, etc.) are “contaminated” as it allows to clear the  memory (including data concerning the unit’s HARDWARE  configuration): all set-points are automatically restored to their  respective factory values.</a:t>
            </a:r>
          </a:p>
          <a:p>
            <a:pPr algn="just"/>
            <a:r>
              <a:rPr lang="en-US" sz="1600" b="1"/>
              <a:t>Following this operation, the controller must be reconfigured and you will need  to adjust all the set-points you want to be different from the default ones. </a:t>
            </a:r>
          </a:p>
          <a:p>
            <a:pPr algn="just"/>
            <a:r>
              <a:rPr lang="en-US" sz="1600"/>
              <a:t> </a:t>
            </a:r>
          </a:p>
          <a:p>
            <a:pPr algn="just"/>
            <a:r>
              <a:rPr lang="en-US" sz="1600" b="1"/>
              <a:t>AL. PAGE CLEAR-UP:</a:t>
            </a:r>
          </a:p>
          <a:p>
            <a:pPr algn="just"/>
            <a:r>
              <a:rPr lang="en-US" sz="1600"/>
              <a:t>By clearing  the alarm  log, you erase the all alarm events stored in the memory. </a:t>
            </a:r>
          </a:p>
          <a:p>
            <a:pPr algn="just"/>
            <a:r>
              <a:rPr lang="en-US" sz="1600"/>
              <a:t> </a:t>
            </a:r>
          </a:p>
          <a:p>
            <a:pPr algn="just"/>
            <a:r>
              <a:rPr lang="en-US" sz="1600" b="1"/>
              <a:t>HARDWARE SET-UP:</a:t>
            </a:r>
            <a:r>
              <a:rPr lang="en-US" sz="1600"/>
              <a:t> </a:t>
            </a:r>
          </a:p>
          <a:p>
            <a:pPr algn="just"/>
            <a:r>
              <a:rPr lang="en-US" sz="1600" b="1"/>
              <a:t>Used to run an automatic procedure for detecting devices connected  to  the  controller.</a:t>
            </a:r>
            <a:r>
              <a:rPr lang="en-US" sz="1600"/>
              <a:t> This  operation  is  useful  when  you  want  to  add  an option  to  the  card,  replace  a  sensor,  or  when  the  display  features the "NC“ message instead of the temperature sensor’s reading.</a:t>
            </a:r>
            <a:endParaRPr lang="it-IT" sz="1600"/>
          </a:p>
        </p:txBody>
      </p:sp>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CONFIGURING THE UNIT DEVICES: "Hardware </a:t>
            </a:r>
            <a:r>
              <a:rPr lang="en-US" sz="1200" dirty="0" err="1">
                <a:solidFill>
                  <a:schemeClr val="bg1"/>
                </a:solidFill>
                <a:latin typeface="Arial" charset="0"/>
              </a:rPr>
              <a:t>Config</a:t>
            </a:r>
            <a:r>
              <a:rPr lang="en-US" sz="1200" dirty="0">
                <a:solidFill>
                  <a:schemeClr val="bg1"/>
                </a:solidFill>
                <a:latin typeface="Arial" charset="0"/>
              </a:rPr>
              <a:t>."</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2"/>
          <p:cNvPicPr>
            <a:picLocks noChangeAspect="1" noChangeArrowheads="1"/>
          </p:cNvPicPr>
          <p:nvPr/>
        </p:nvPicPr>
        <p:blipFill>
          <a:blip r:embed="rId2" cstate="print"/>
          <a:srcRect/>
          <a:stretch>
            <a:fillRect/>
          </a:stretch>
        </p:blipFill>
        <p:spPr bwMode="auto">
          <a:xfrm>
            <a:off x="928688" y="857250"/>
            <a:ext cx="7048500" cy="733425"/>
          </a:xfrm>
          <a:prstGeom prst="rect">
            <a:avLst/>
          </a:prstGeom>
          <a:noFill/>
          <a:ln w="9525">
            <a:noFill/>
            <a:miter lim="800000"/>
            <a:headEnd/>
            <a:tailEnd/>
          </a:ln>
        </p:spPr>
      </p:pic>
      <p:pic>
        <p:nvPicPr>
          <p:cNvPr id="67588" name="Picture 3"/>
          <p:cNvPicPr>
            <a:picLocks noChangeAspect="1" noChangeArrowheads="1"/>
          </p:cNvPicPr>
          <p:nvPr/>
        </p:nvPicPr>
        <p:blipFill>
          <a:blip r:embed="rId3" cstate="print"/>
          <a:srcRect/>
          <a:stretch>
            <a:fillRect/>
          </a:stretch>
        </p:blipFill>
        <p:spPr bwMode="auto">
          <a:xfrm>
            <a:off x="1785938" y="1643063"/>
            <a:ext cx="5495925" cy="723900"/>
          </a:xfrm>
          <a:prstGeom prst="rect">
            <a:avLst/>
          </a:prstGeom>
          <a:noFill/>
          <a:ln w="9525">
            <a:noFill/>
            <a:miter lim="800000"/>
            <a:headEnd/>
            <a:tailEnd/>
          </a:ln>
        </p:spPr>
      </p:pic>
      <p:pic>
        <p:nvPicPr>
          <p:cNvPr id="67589" name="Picture 4"/>
          <p:cNvPicPr>
            <a:picLocks noChangeAspect="1" noChangeArrowheads="1"/>
          </p:cNvPicPr>
          <p:nvPr/>
        </p:nvPicPr>
        <p:blipFill>
          <a:blip r:embed="rId4" cstate="print"/>
          <a:srcRect/>
          <a:stretch>
            <a:fillRect/>
          </a:stretch>
        </p:blipFill>
        <p:spPr bwMode="auto">
          <a:xfrm>
            <a:off x="179752" y="2714623"/>
            <a:ext cx="2160000" cy="733981"/>
          </a:xfrm>
          <a:prstGeom prst="rect">
            <a:avLst/>
          </a:prstGeom>
          <a:noFill/>
          <a:ln w="9525">
            <a:noFill/>
            <a:miter lim="800000"/>
            <a:headEnd/>
            <a:tailEnd/>
          </a:ln>
        </p:spPr>
      </p:pic>
      <p:sp>
        <p:nvSpPr>
          <p:cNvPr id="6" name="Rettangolo 5"/>
          <p:cNvSpPr/>
          <p:nvPr/>
        </p:nvSpPr>
        <p:spPr>
          <a:xfrm>
            <a:off x="2428875" y="2643188"/>
            <a:ext cx="6500813" cy="3786187"/>
          </a:xfrm>
          <a:prstGeom prst="rect">
            <a:avLst/>
          </a:prstGeom>
        </p:spPr>
        <p:txBody>
          <a:bodyPr>
            <a:spAutoFit/>
          </a:bodyPr>
          <a:lstStyle/>
          <a:p>
            <a:pPr algn="just">
              <a:defRPr/>
            </a:pPr>
            <a:r>
              <a:rPr lang="en-US" sz="1600" dirty="0">
                <a:latin typeface="Arial" charset="0"/>
              </a:rPr>
              <a:t>The Screen on the left concerns initial transient behavior and gives you the option to set:</a:t>
            </a:r>
          </a:p>
          <a:p>
            <a:pPr marL="177800" indent="-177800" algn="just">
              <a:defRPr/>
            </a:pPr>
            <a:r>
              <a:rPr lang="en-US" sz="1600" dirty="0">
                <a:latin typeface="Arial" charset="0"/>
              </a:rPr>
              <a:t>• </a:t>
            </a:r>
            <a:r>
              <a:rPr lang="en-US" sz="1600" b="1" dirty="0">
                <a:latin typeface="Arial" charset="0"/>
              </a:rPr>
              <a:t>POWER ON DELAY: </a:t>
            </a:r>
            <a:r>
              <a:rPr lang="en-US" sz="1600" dirty="0">
                <a:latin typeface="Arial" charset="0"/>
              </a:rPr>
              <a:t>length  of  delay  before  the  unit  restarts  after a power cut; it is </a:t>
            </a:r>
            <a:r>
              <a:rPr lang="en-US" sz="1600" b="1" dirty="0">
                <a:latin typeface="Arial" charset="0"/>
              </a:rPr>
              <a:t>required to prevent simultaneous starts in multiple installations. </a:t>
            </a:r>
            <a:r>
              <a:rPr lang="en-US" sz="1600" dirty="0">
                <a:latin typeface="Arial" charset="0"/>
              </a:rPr>
              <a:t>In LAN-connected units, a progressive start sequence (unit 1, unit 2,…) is run automatically, with 5-second intervals between one unit and the next. </a:t>
            </a:r>
          </a:p>
          <a:p>
            <a:pPr marL="177800" indent="-177800" algn="just">
              <a:defRPr/>
            </a:pPr>
            <a:r>
              <a:rPr lang="en-US" sz="1600" dirty="0">
                <a:latin typeface="Arial" charset="0"/>
              </a:rPr>
              <a:t>• </a:t>
            </a:r>
            <a:r>
              <a:rPr lang="en-US" sz="1600" b="1" dirty="0">
                <a:latin typeface="Arial" charset="0"/>
              </a:rPr>
              <a:t>START TRANS:</a:t>
            </a:r>
            <a:r>
              <a:rPr lang="en-US" sz="1600" dirty="0">
                <a:latin typeface="Arial" charset="0"/>
              </a:rPr>
              <a:t> length  of  time  between  the  unit  switching on and the control starting; </a:t>
            </a:r>
            <a:r>
              <a:rPr lang="en-US" sz="1600" b="1" dirty="0">
                <a:latin typeface="Arial" charset="0"/>
              </a:rPr>
              <a:t>this is the initial period deemed necessary  to give the control system time to stabilize.  </a:t>
            </a:r>
          </a:p>
          <a:p>
            <a:pPr marL="177800" indent="-177800" algn="just">
              <a:defRPr/>
            </a:pPr>
            <a:r>
              <a:rPr lang="en-US" sz="1600" dirty="0">
                <a:latin typeface="Arial" charset="0"/>
              </a:rPr>
              <a:t>	During this period, the FS water flow-switch reading is also disabled. This allows the unit to start without generating the "No </a:t>
            </a:r>
            <a:r>
              <a:rPr lang="en-US" sz="1600" dirty="0" err="1">
                <a:latin typeface="Arial" charset="0"/>
              </a:rPr>
              <a:t>waterflow</a:t>
            </a:r>
            <a:r>
              <a:rPr lang="en-US" sz="1600" dirty="0">
                <a:latin typeface="Arial" charset="0"/>
              </a:rPr>
              <a:t>" alarm, especially in units with a motorized valve. </a:t>
            </a:r>
          </a:p>
          <a:p>
            <a:pPr marL="177800" indent="-177800" algn="just">
              <a:defRPr/>
            </a:pPr>
            <a:r>
              <a:rPr lang="en-US" sz="1600" dirty="0">
                <a:latin typeface="Arial" charset="0"/>
              </a:rPr>
              <a:t>• </a:t>
            </a:r>
            <a:r>
              <a:rPr lang="en-US" sz="1600" b="1" dirty="0">
                <a:latin typeface="Arial" charset="0"/>
              </a:rPr>
              <a:t>TEMP. AL. DELAY: </a:t>
            </a:r>
            <a:r>
              <a:rPr lang="en-US" sz="1600" dirty="0">
                <a:latin typeface="Arial" charset="0"/>
              </a:rPr>
              <a:t>delay - from when the unit starts - before environmental condition alarms are reported (temperatures). </a:t>
            </a:r>
            <a:endParaRPr lang="it-IT" sz="1600" dirty="0">
              <a:latin typeface="Arial" charset="0"/>
            </a:endParaRPr>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DELAY SETTINGS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323528" y="1000124"/>
            <a:ext cx="2160000" cy="705952"/>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323768" y="2285999"/>
            <a:ext cx="2160000" cy="748096"/>
          </a:xfrm>
          <a:prstGeom prst="rect">
            <a:avLst/>
          </a:prstGeom>
          <a:noFill/>
          <a:ln w="9525">
            <a:noFill/>
            <a:miter lim="800000"/>
            <a:headEnd/>
            <a:tailEnd/>
          </a:ln>
        </p:spPr>
      </p:pic>
      <p:pic>
        <p:nvPicPr>
          <p:cNvPr id="68612" name="Picture 4"/>
          <p:cNvPicPr>
            <a:picLocks noChangeAspect="1" noChangeArrowheads="1"/>
          </p:cNvPicPr>
          <p:nvPr/>
        </p:nvPicPr>
        <p:blipFill>
          <a:blip r:embed="rId4" cstate="print"/>
          <a:srcRect/>
          <a:stretch>
            <a:fillRect/>
          </a:stretch>
        </p:blipFill>
        <p:spPr bwMode="auto">
          <a:xfrm>
            <a:off x="323528" y="4143375"/>
            <a:ext cx="2160000" cy="751306"/>
          </a:xfrm>
          <a:prstGeom prst="rect">
            <a:avLst/>
          </a:prstGeom>
          <a:noFill/>
          <a:ln w="9525">
            <a:noFill/>
            <a:miter lim="800000"/>
            <a:headEnd/>
            <a:tailEnd/>
          </a:ln>
        </p:spPr>
      </p:pic>
      <p:sp>
        <p:nvSpPr>
          <p:cNvPr id="68613" name="Rettangolo 7"/>
          <p:cNvSpPr>
            <a:spLocks noChangeArrowheads="1"/>
          </p:cNvSpPr>
          <p:nvPr/>
        </p:nvSpPr>
        <p:spPr bwMode="auto">
          <a:xfrm>
            <a:off x="2571750" y="928688"/>
            <a:ext cx="6357938" cy="830262"/>
          </a:xfrm>
          <a:prstGeom prst="rect">
            <a:avLst/>
          </a:prstGeom>
          <a:noFill/>
          <a:ln w="9525">
            <a:noFill/>
            <a:miter lim="800000"/>
            <a:headEnd/>
            <a:tailEnd/>
          </a:ln>
        </p:spPr>
        <p:txBody>
          <a:bodyPr>
            <a:spAutoFit/>
          </a:bodyPr>
          <a:lstStyle/>
          <a:p>
            <a:pPr algn="just"/>
            <a:r>
              <a:rPr lang="en-US" sz="1600"/>
              <a:t>This Screen allows the </a:t>
            </a:r>
            <a:r>
              <a:rPr lang="en-US" sz="1600" b="1"/>
              <a:t>anti-hunting time constant to be set to avoid  excessive differences in temperature</a:t>
            </a:r>
            <a:r>
              <a:rPr lang="en-US" sz="1600"/>
              <a:t>. The greater the heat inertia of  the water circuit, the greater this value must be set.</a:t>
            </a:r>
            <a:endParaRPr lang="it-IT" sz="1600"/>
          </a:p>
        </p:txBody>
      </p:sp>
      <p:sp>
        <p:nvSpPr>
          <p:cNvPr id="68614" name="Rettangolo 8"/>
          <p:cNvSpPr>
            <a:spLocks noChangeArrowheads="1"/>
          </p:cNvSpPr>
          <p:nvPr/>
        </p:nvSpPr>
        <p:spPr bwMode="auto">
          <a:xfrm>
            <a:off x="2643188" y="2143125"/>
            <a:ext cx="6215062" cy="1816100"/>
          </a:xfrm>
          <a:prstGeom prst="rect">
            <a:avLst/>
          </a:prstGeom>
          <a:noFill/>
          <a:ln w="9525">
            <a:noFill/>
            <a:miter lim="800000"/>
            <a:headEnd/>
            <a:tailEnd/>
          </a:ln>
        </p:spPr>
        <p:txBody>
          <a:bodyPr>
            <a:spAutoFit/>
          </a:bodyPr>
          <a:lstStyle/>
          <a:p>
            <a:pPr algn="just"/>
            <a:r>
              <a:rPr lang="en-US" sz="1600" dirty="0"/>
              <a:t>This Screen allows the water </a:t>
            </a:r>
            <a:r>
              <a:rPr lang="en-US" sz="1600" b="1" dirty="0"/>
              <a:t>flow-switch (FS) parameters  </a:t>
            </a:r>
            <a:r>
              <a:rPr lang="en-US" sz="1600" dirty="0"/>
              <a:t>to be set: the first parameter is the acquisition delay for the signal  issued by the flow-switch when the unit is started, </a:t>
            </a:r>
            <a:r>
              <a:rPr lang="en-US" sz="1600" dirty="0" smtClean="0"/>
              <a:t>while </a:t>
            </a:r>
            <a:r>
              <a:rPr lang="en-US" sz="1600" dirty="0"/>
              <a:t>the  second  parameter  is  the  length  of  the  delay before the alarm, if there is one, is reported after the pump starts. Lastly, the third parameter  (only  displayed  if  there  are  two  pumps)  is  the  rotation  time  for  the </a:t>
            </a:r>
            <a:r>
              <a:rPr lang="en-US" sz="1600" dirty="0" smtClean="0"/>
              <a:t>pumps </a:t>
            </a:r>
            <a:r>
              <a:rPr lang="en-US" sz="1600" dirty="0"/>
              <a:t>operation.</a:t>
            </a:r>
            <a:endParaRPr lang="it-IT" sz="1600" dirty="0"/>
          </a:p>
        </p:txBody>
      </p:sp>
      <p:sp>
        <p:nvSpPr>
          <p:cNvPr id="10" name="Rettangolo 9"/>
          <p:cNvSpPr/>
          <p:nvPr/>
        </p:nvSpPr>
        <p:spPr>
          <a:xfrm>
            <a:off x="2643188" y="4071938"/>
            <a:ext cx="6143625" cy="1570037"/>
          </a:xfrm>
          <a:prstGeom prst="rect">
            <a:avLst/>
          </a:prstGeom>
        </p:spPr>
        <p:txBody>
          <a:bodyPr>
            <a:spAutoFit/>
          </a:bodyPr>
          <a:lstStyle/>
          <a:p>
            <a:pPr algn="just">
              <a:defRPr/>
            </a:pPr>
            <a:r>
              <a:rPr lang="en-US" sz="1600" dirty="0">
                <a:latin typeface="Arial" charset="0"/>
              </a:rPr>
              <a:t>This Screen allows the </a:t>
            </a:r>
            <a:r>
              <a:rPr lang="en-US" sz="1600" b="1" dirty="0">
                <a:latin typeface="Arial" charset="0"/>
              </a:rPr>
              <a:t>compressor timing </a:t>
            </a:r>
            <a:r>
              <a:rPr lang="en-US" sz="1600" dirty="0">
                <a:latin typeface="Arial" charset="0"/>
              </a:rPr>
              <a:t>to be set: </a:t>
            </a:r>
          </a:p>
          <a:p>
            <a:pPr marL="177800" indent="-177800" algn="just">
              <a:buFont typeface="Arial" pitchFamily="34" charset="0"/>
              <a:buChar char="•"/>
              <a:defRPr/>
            </a:pPr>
            <a:r>
              <a:rPr lang="en-US" sz="1600" dirty="0">
                <a:latin typeface="Arial" charset="0"/>
              </a:rPr>
              <a:t>minimum time between two starts for a single compressor; </a:t>
            </a:r>
          </a:p>
          <a:p>
            <a:pPr marL="177800" indent="-177800" algn="just">
              <a:buFont typeface="Arial" pitchFamily="34" charset="0"/>
              <a:buChar char="•"/>
              <a:defRPr/>
            </a:pPr>
            <a:r>
              <a:rPr lang="en-US" sz="1600" dirty="0">
                <a:latin typeface="Arial" charset="0"/>
              </a:rPr>
              <a:t>minimum time each compressor stays on; </a:t>
            </a:r>
          </a:p>
          <a:p>
            <a:pPr marL="177800" indent="-177800" algn="just">
              <a:buFont typeface="Arial" pitchFamily="34" charset="0"/>
              <a:buChar char="•"/>
              <a:defRPr/>
            </a:pPr>
            <a:r>
              <a:rPr lang="en-US" sz="1600" dirty="0">
                <a:latin typeface="Arial" charset="0"/>
              </a:rPr>
              <a:t>minimum time each compressor stays off; </a:t>
            </a:r>
          </a:p>
          <a:p>
            <a:pPr marL="177800" indent="-177800" algn="just">
              <a:buFont typeface="Arial" pitchFamily="34" charset="0"/>
              <a:buChar char="•"/>
              <a:defRPr/>
            </a:pPr>
            <a:r>
              <a:rPr lang="en-US" sz="1600" dirty="0">
                <a:latin typeface="Arial" charset="0"/>
              </a:rPr>
              <a:t>minimum time between two consecutive starts by different compressors; </a:t>
            </a:r>
            <a:endParaRPr lang="it-IT" sz="1600" dirty="0">
              <a:latin typeface="Arial" charset="0"/>
            </a:endParaRPr>
          </a:p>
        </p:txBody>
      </p:sp>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DELAY SETTINGS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571750" y="928688"/>
            <a:ext cx="6357938" cy="1323975"/>
          </a:xfrm>
          <a:prstGeom prst="rect">
            <a:avLst/>
          </a:prstGeom>
        </p:spPr>
        <p:txBody>
          <a:bodyPr>
            <a:spAutoFit/>
          </a:bodyPr>
          <a:lstStyle/>
          <a:p>
            <a:pPr algn="just">
              <a:defRPr/>
            </a:pPr>
            <a:r>
              <a:rPr lang="en-US" sz="1600" dirty="0">
                <a:latin typeface="Arial" charset="0"/>
              </a:rPr>
              <a:t> This Screen allows the Low Pressure delay to be set:</a:t>
            </a:r>
          </a:p>
          <a:p>
            <a:pPr marL="177800" indent="-177800" algn="just">
              <a:defRPr/>
            </a:pPr>
            <a:r>
              <a:rPr lang="en-US" sz="1600" dirty="0">
                <a:latin typeface="Arial" charset="0"/>
              </a:rPr>
              <a:t>• 	LP-Start Delay: initial period - from when  the compressor starts – during which the low-pressure switch reading is disregarded. It enables the compressor to start even in a harsh climate. </a:t>
            </a:r>
          </a:p>
          <a:p>
            <a:pPr marL="177800" indent="-177800" algn="just">
              <a:defRPr/>
            </a:pPr>
            <a:r>
              <a:rPr lang="en-US" sz="1600" dirty="0">
                <a:latin typeface="Arial" charset="0"/>
              </a:rPr>
              <a:t>•  LP-Run Delay: Low Pressure delay during normal working.</a:t>
            </a:r>
            <a:endParaRPr lang="it-IT" sz="1600" dirty="0">
              <a:latin typeface="Arial" charset="0"/>
            </a:endParaRPr>
          </a:p>
        </p:txBody>
      </p:sp>
      <p:sp>
        <p:nvSpPr>
          <p:cNvPr id="69635" name="Rettangolo 8"/>
          <p:cNvSpPr>
            <a:spLocks noChangeArrowheads="1"/>
          </p:cNvSpPr>
          <p:nvPr/>
        </p:nvSpPr>
        <p:spPr bwMode="auto">
          <a:xfrm>
            <a:off x="2500313" y="2643188"/>
            <a:ext cx="6215062" cy="584200"/>
          </a:xfrm>
          <a:prstGeom prst="rect">
            <a:avLst/>
          </a:prstGeom>
          <a:noFill/>
          <a:ln w="9525">
            <a:noFill/>
            <a:miter lim="800000"/>
            <a:headEnd/>
            <a:tailEnd/>
          </a:ln>
        </p:spPr>
        <p:txBody>
          <a:bodyPr>
            <a:spAutoFit/>
          </a:bodyPr>
          <a:lstStyle/>
          <a:p>
            <a:pPr algn="just"/>
            <a:r>
              <a:rPr lang="en-US" sz="1600"/>
              <a:t>This Screen allows the activation delay of the free-cooling pump to be set for when the FC water valve opens.</a:t>
            </a:r>
            <a:endParaRPr lang="it-IT" sz="1600"/>
          </a:p>
        </p:txBody>
      </p:sp>
      <p:pic>
        <p:nvPicPr>
          <p:cNvPr id="69636" name="Picture 5"/>
          <p:cNvPicPr>
            <a:picLocks noChangeAspect="1" noChangeArrowheads="1"/>
          </p:cNvPicPr>
          <p:nvPr/>
        </p:nvPicPr>
        <p:blipFill>
          <a:blip r:embed="rId2" cstate="print"/>
          <a:srcRect/>
          <a:stretch>
            <a:fillRect/>
          </a:stretch>
        </p:blipFill>
        <p:spPr bwMode="auto">
          <a:xfrm>
            <a:off x="251520" y="1027987"/>
            <a:ext cx="2160000" cy="744829"/>
          </a:xfrm>
          <a:prstGeom prst="rect">
            <a:avLst/>
          </a:prstGeom>
          <a:noFill/>
          <a:ln w="9525">
            <a:noFill/>
            <a:miter lim="800000"/>
            <a:headEnd/>
            <a:tailEnd/>
          </a:ln>
        </p:spPr>
      </p:pic>
      <p:pic>
        <p:nvPicPr>
          <p:cNvPr id="69637" name="Picture 6"/>
          <p:cNvPicPr>
            <a:picLocks noChangeAspect="1" noChangeArrowheads="1"/>
          </p:cNvPicPr>
          <p:nvPr/>
        </p:nvPicPr>
        <p:blipFill>
          <a:blip r:embed="rId3" cstate="print"/>
          <a:srcRect/>
          <a:stretch>
            <a:fillRect/>
          </a:stretch>
        </p:blipFill>
        <p:spPr bwMode="auto">
          <a:xfrm>
            <a:off x="251760" y="2714623"/>
            <a:ext cx="2160000" cy="716485"/>
          </a:xfrm>
          <a:prstGeom prst="rect">
            <a:avLst/>
          </a:prstGeom>
          <a:noFill/>
          <a:ln w="9525">
            <a:noFill/>
            <a:miter lim="800000"/>
            <a:headEnd/>
            <a:tailEnd/>
          </a:ln>
        </p:spPr>
      </p:pic>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DELAY SETTINGS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14313" y="928688"/>
            <a:ext cx="8643937" cy="3292475"/>
          </a:xfrm>
          <a:prstGeom prst="rect">
            <a:avLst/>
          </a:prstGeom>
        </p:spPr>
        <p:txBody>
          <a:bodyPr>
            <a:spAutoFit/>
          </a:bodyPr>
          <a:lstStyle/>
          <a:p>
            <a:pPr algn="just">
              <a:defRPr/>
            </a:pPr>
            <a:r>
              <a:rPr lang="en-US" sz="1600" dirty="0">
                <a:latin typeface="Arial" charset="0"/>
              </a:rPr>
              <a:t>During  regular operation, all components  the unit  is  fitted with are managed automatically. Nonetheless,  </a:t>
            </a:r>
            <a:r>
              <a:rPr lang="en-US" sz="1600" b="1" dirty="0">
                <a:latin typeface="Arial" charset="0"/>
              </a:rPr>
              <a:t>to make maintenance and adjusting work easier, or  if  there  is an emergency</a:t>
            </a:r>
            <a:r>
              <a:rPr lang="en-US" sz="1600" dirty="0">
                <a:latin typeface="Arial" charset="0"/>
              </a:rPr>
              <a:t>,  individual  components  can be  switched on using the manual override feature, regardless of the control process. </a:t>
            </a:r>
          </a:p>
          <a:p>
            <a:pPr algn="just">
              <a:defRPr/>
            </a:pPr>
            <a:r>
              <a:rPr lang="en-US" sz="1600" dirty="0">
                <a:latin typeface="Arial" charset="0"/>
              </a:rPr>
              <a:t> </a:t>
            </a:r>
          </a:p>
          <a:p>
            <a:pPr algn="just">
              <a:defRPr/>
            </a:pPr>
            <a:r>
              <a:rPr lang="en-US" sz="1600" dirty="0">
                <a:latin typeface="Arial" charset="0"/>
              </a:rPr>
              <a:t>In particular, it is possible to: </a:t>
            </a:r>
          </a:p>
          <a:p>
            <a:pPr marL="520700" indent="-342900" algn="just">
              <a:buFont typeface="Wingdings" pitchFamily="2" charset="2"/>
              <a:buChar char="Ø"/>
              <a:defRPr/>
            </a:pPr>
            <a:r>
              <a:rPr lang="en-US" sz="1600" dirty="0">
                <a:latin typeface="Arial" charset="0"/>
              </a:rPr>
              <a:t>switch the unit on/off in manual mode;</a:t>
            </a:r>
          </a:p>
          <a:p>
            <a:pPr marL="520700" indent="-342900" algn="just">
              <a:buFont typeface="Wingdings" pitchFamily="2" charset="2"/>
              <a:buChar char="Ø"/>
              <a:defRPr/>
            </a:pPr>
            <a:r>
              <a:rPr lang="en-US" sz="1600" dirty="0">
                <a:latin typeface="Arial" charset="0"/>
              </a:rPr>
              <a:t>switch the compressors on/off;</a:t>
            </a:r>
          </a:p>
          <a:p>
            <a:pPr marL="520700" indent="-342900" algn="just">
              <a:buFont typeface="Wingdings" pitchFamily="2" charset="2"/>
              <a:buChar char="Ø"/>
              <a:defRPr/>
            </a:pPr>
            <a:r>
              <a:rPr lang="en-US" sz="1600" dirty="0">
                <a:latin typeface="Arial" charset="0"/>
              </a:rPr>
              <a:t>swap the two pumps over;</a:t>
            </a:r>
          </a:p>
          <a:p>
            <a:pPr marL="520700" indent="-342900" algn="just">
              <a:buFont typeface="Wingdings" pitchFamily="2" charset="2"/>
              <a:buChar char="Ø"/>
              <a:defRPr/>
            </a:pPr>
            <a:r>
              <a:rPr lang="en-US" sz="1600" dirty="0">
                <a:latin typeface="Arial" charset="0"/>
              </a:rPr>
              <a:t>switch on /off the FC pump; </a:t>
            </a:r>
          </a:p>
          <a:p>
            <a:pPr marL="520700" indent="-342900" algn="just">
              <a:buFont typeface="Wingdings" pitchFamily="2" charset="2"/>
              <a:buChar char="Ø"/>
              <a:defRPr/>
            </a:pPr>
            <a:r>
              <a:rPr lang="en-US" sz="1600" dirty="0">
                <a:latin typeface="Arial" charset="0"/>
              </a:rPr>
              <a:t>control the ramp for the fans’ modulating control. </a:t>
            </a:r>
          </a:p>
          <a:p>
            <a:pPr algn="just">
              <a:defRPr/>
            </a:pPr>
            <a:r>
              <a:rPr lang="en-US" sz="1600" dirty="0">
                <a:latin typeface="Arial" charset="0"/>
              </a:rPr>
              <a:t> </a:t>
            </a:r>
          </a:p>
          <a:p>
            <a:pPr algn="just">
              <a:defRPr/>
            </a:pPr>
            <a:r>
              <a:rPr lang="en-US" sz="1600" b="1" dirty="0">
                <a:latin typeface="Arial" charset="0"/>
              </a:rPr>
              <a:t>The safety devices are always activated, also during manual operation. </a:t>
            </a:r>
            <a:endParaRPr lang="it-IT" sz="1600" b="1" dirty="0">
              <a:latin typeface="Arial" charset="0"/>
            </a:endParaRPr>
          </a:p>
        </p:txBody>
      </p:sp>
      <p:pic>
        <p:nvPicPr>
          <p:cNvPr id="70660" name="Picture 2"/>
          <p:cNvPicPr>
            <a:picLocks noChangeAspect="1" noChangeArrowheads="1"/>
          </p:cNvPicPr>
          <p:nvPr/>
        </p:nvPicPr>
        <p:blipFill>
          <a:blip r:embed="rId2" cstate="print"/>
          <a:srcRect/>
          <a:stretch>
            <a:fillRect/>
          </a:stretch>
        </p:blipFill>
        <p:spPr bwMode="auto">
          <a:xfrm>
            <a:off x="1000125" y="4429125"/>
            <a:ext cx="7058025" cy="723900"/>
          </a:xfrm>
          <a:prstGeom prst="rect">
            <a:avLst/>
          </a:prstGeom>
          <a:noFill/>
          <a:ln w="9525">
            <a:noFill/>
            <a:miter lim="800000"/>
            <a:headEnd/>
            <a:tailEnd/>
          </a:ln>
        </p:spPr>
      </p:pic>
      <p:pic>
        <p:nvPicPr>
          <p:cNvPr id="70661" name="Picture 3"/>
          <p:cNvPicPr>
            <a:picLocks noChangeAspect="1" noChangeArrowheads="1"/>
          </p:cNvPicPr>
          <p:nvPr/>
        </p:nvPicPr>
        <p:blipFill>
          <a:blip r:embed="rId3" cstate="print"/>
          <a:srcRect/>
          <a:stretch>
            <a:fillRect/>
          </a:stretch>
        </p:blipFill>
        <p:spPr bwMode="auto">
          <a:xfrm>
            <a:off x="1928813" y="5286375"/>
            <a:ext cx="5495925" cy="733425"/>
          </a:xfrm>
          <a:prstGeom prst="rect">
            <a:avLst/>
          </a:prstGeom>
          <a:noFill/>
          <a:ln w="9525">
            <a:noFill/>
            <a:miter lim="800000"/>
            <a:headEnd/>
            <a:tailEnd/>
          </a:ln>
        </p:spPr>
      </p:pic>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MANUAL CONTROL</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4"/>
          <p:cNvPicPr>
            <a:picLocks noChangeAspect="1" noChangeArrowheads="1"/>
          </p:cNvPicPr>
          <p:nvPr/>
        </p:nvPicPr>
        <p:blipFill>
          <a:blip r:embed="rId2" cstate="print"/>
          <a:srcRect/>
          <a:stretch>
            <a:fillRect/>
          </a:stretch>
        </p:blipFill>
        <p:spPr bwMode="auto">
          <a:xfrm>
            <a:off x="251520" y="1071563"/>
            <a:ext cx="2160000" cy="744467"/>
          </a:xfrm>
          <a:prstGeom prst="rect">
            <a:avLst/>
          </a:prstGeom>
          <a:noFill/>
          <a:ln w="9525">
            <a:noFill/>
            <a:miter lim="800000"/>
            <a:headEnd/>
            <a:tailEnd/>
          </a:ln>
        </p:spPr>
      </p:pic>
      <p:pic>
        <p:nvPicPr>
          <p:cNvPr id="71684" name="Picture 5"/>
          <p:cNvPicPr>
            <a:picLocks noChangeAspect="1" noChangeArrowheads="1"/>
          </p:cNvPicPr>
          <p:nvPr/>
        </p:nvPicPr>
        <p:blipFill>
          <a:blip r:embed="rId3" cstate="print"/>
          <a:srcRect/>
          <a:stretch>
            <a:fillRect/>
          </a:stretch>
        </p:blipFill>
        <p:spPr bwMode="auto">
          <a:xfrm>
            <a:off x="251760" y="1928811"/>
            <a:ext cx="2160000" cy="733981"/>
          </a:xfrm>
          <a:prstGeom prst="rect">
            <a:avLst/>
          </a:prstGeom>
          <a:noFill/>
          <a:ln w="9525">
            <a:noFill/>
            <a:miter lim="800000"/>
            <a:headEnd/>
            <a:tailEnd/>
          </a:ln>
        </p:spPr>
      </p:pic>
      <p:pic>
        <p:nvPicPr>
          <p:cNvPr id="71685" name="Picture 6"/>
          <p:cNvPicPr>
            <a:picLocks noChangeAspect="1" noChangeArrowheads="1"/>
          </p:cNvPicPr>
          <p:nvPr/>
        </p:nvPicPr>
        <p:blipFill>
          <a:blip r:embed="rId4" cstate="print"/>
          <a:srcRect/>
          <a:stretch>
            <a:fillRect/>
          </a:stretch>
        </p:blipFill>
        <p:spPr bwMode="auto">
          <a:xfrm>
            <a:off x="251520" y="2777514"/>
            <a:ext cx="2160000" cy="723494"/>
          </a:xfrm>
          <a:prstGeom prst="rect">
            <a:avLst/>
          </a:prstGeom>
          <a:noFill/>
          <a:ln w="9525">
            <a:noFill/>
            <a:miter lim="800000"/>
            <a:headEnd/>
            <a:tailEnd/>
          </a:ln>
        </p:spPr>
      </p:pic>
      <p:pic>
        <p:nvPicPr>
          <p:cNvPr id="71686" name="Picture 7"/>
          <p:cNvPicPr>
            <a:picLocks noChangeAspect="1" noChangeArrowheads="1"/>
          </p:cNvPicPr>
          <p:nvPr/>
        </p:nvPicPr>
        <p:blipFill>
          <a:blip r:embed="rId5" cstate="print"/>
          <a:srcRect/>
          <a:stretch>
            <a:fillRect/>
          </a:stretch>
        </p:blipFill>
        <p:spPr bwMode="auto">
          <a:xfrm>
            <a:off x="251520" y="3717032"/>
            <a:ext cx="2160000" cy="730435"/>
          </a:xfrm>
          <a:prstGeom prst="rect">
            <a:avLst/>
          </a:prstGeom>
          <a:noFill/>
          <a:ln w="9525">
            <a:noFill/>
            <a:miter lim="800000"/>
            <a:headEnd/>
            <a:tailEnd/>
          </a:ln>
        </p:spPr>
      </p:pic>
      <p:sp>
        <p:nvSpPr>
          <p:cNvPr id="71687" name="Rettangolo 8"/>
          <p:cNvSpPr>
            <a:spLocks noChangeArrowheads="1"/>
          </p:cNvSpPr>
          <p:nvPr/>
        </p:nvSpPr>
        <p:spPr bwMode="auto">
          <a:xfrm>
            <a:off x="2571750" y="1000125"/>
            <a:ext cx="6357938" cy="3540125"/>
          </a:xfrm>
          <a:prstGeom prst="rect">
            <a:avLst/>
          </a:prstGeom>
          <a:noFill/>
          <a:ln w="9525">
            <a:noFill/>
            <a:miter lim="800000"/>
            <a:headEnd/>
            <a:tailEnd/>
          </a:ln>
        </p:spPr>
        <p:txBody>
          <a:bodyPr>
            <a:spAutoFit/>
          </a:bodyPr>
          <a:lstStyle/>
          <a:p>
            <a:pPr algn="just"/>
            <a:r>
              <a:rPr lang="en-US" sz="1600"/>
              <a:t>To alter  the operating mode of a component, simply move  the cursor onto the relevant line, press  the UP or DOWN key  to change  from automatic  ("No")  to manual  ("Yes") or vice versa, and confirm by pressing the ENTER key. </a:t>
            </a:r>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r>
              <a:rPr lang="en-US" sz="1600"/>
              <a:t>This Screen allows to set the opening of the devices connected  to analogue output Y1, Y2, Y3 and Y4, given as a percentage.  </a:t>
            </a:r>
          </a:p>
          <a:p>
            <a:pPr algn="just"/>
            <a:r>
              <a:rPr lang="en-US" sz="1600"/>
              <a:t> </a:t>
            </a:r>
          </a:p>
        </p:txBody>
      </p:sp>
      <p:sp>
        <p:nvSpPr>
          <p:cNvPr id="71688" name="Rettangolo 9"/>
          <p:cNvSpPr>
            <a:spLocks noChangeArrowheads="1"/>
          </p:cNvSpPr>
          <p:nvPr/>
        </p:nvSpPr>
        <p:spPr bwMode="auto">
          <a:xfrm>
            <a:off x="285750" y="5000625"/>
            <a:ext cx="8572500" cy="584200"/>
          </a:xfrm>
          <a:prstGeom prst="rect">
            <a:avLst/>
          </a:prstGeom>
          <a:noFill/>
          <a:ln w="9525">
            <a:noFill/>
            <a:miter lim="800000"/>
            <a:headEnd/>
            <a:tailEnd/>
          </a:ln>
        </p:spPr>
        <p:txBody>
          <a:bodyPr>
            <a:spAutoFit/>
          </a:bodyPr>
          <a:lstStyle/>
          <a:p>
            <a:pPr algn="just"/>
            <a:r>
              <a:rPr lang="en-US" sz="1600" b="1"/>
              <a:t>While using Manual Override mode, to  start  one  or  more  components, the label “MAN” will be displayed in the main mask.</a:t>
            </a:r>
            <a:endParaRPr lang="it-IT" sz="1600" b="1"/>
          </a:p>
        </p:txBody>
      </p:sp>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MANUAL CONTROL</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p:cNvPicPr>
            <a:picLocks noChangeAspect="1" noChangeArrowheads="1"/>
          </p:cNvPicPr>
          <p:nvPr/>
        </p:nvPicPr>
        <p:blipFill>
          <a:blip r:embed="rId2" cstate="print"/>
          <a:srcRect/>
          <a:stretch>
            <a:fillRect/>
          </a:stretch>
        </p:blipFill>
        <p:spPr bwMode="auto">
          <a:xfrm>
            <a:off x="1000125" y="928688"/>
            <a:ext cx="7029450" cy="733425"/>
          </a:xfrm>
          <a:prstGeom prst="rect">
            <a:avLst/>
          </a:prstGeom>
          <a:noFill/>
          <a:ln w="9525">
            <a:noFill/>
            <a:miter lim="800000"/>
            <a:headEnd/>
            <a:tailEnd/>
          </a:ln>
        </p:spPr>
      </p:pic>
      <p:pic>
        <p:nvPicPr>
          <p:cNvPr id="72708" name="Picture 3"/>
          <p:cNvPicPr>
            <a:picLocks noChangeAspect="1" noChangeArrowheads="1"/>
          </p:cNvPicPr>
          <p:nvPr/>
        </p:nvPicPr>
        <p:blipFill>
          <a:blip r:embed="rId3" cstate="print"/>
          <a:srcRect/>
          <a:stretch>
            <a:fillRect/>
          </a:stretch>
        </p:blipFill>
        <p:spPr bwMode="auto">
          <a:xfrm>
            <a:off x="285750" y="1714500"/>
            <a:ext cx="8496300" cy="742950"/>
          </a:xfrm>
          <a:prstGeom prst="rect">
            <a:avLst/>
          </a:prstGeom>
          <a:noFill/>
          <a:ln w="9525">
            <a:noFill/>
            <a:miter lim="800000"/>
            <a:headEnd/>
            <a:tailEnd/>
          </a:ln>
        </p:spPr>
      </p:pic>
      <p:pic>
        <p:nvPicPr>
          <p:cNvPr id="72709" name="Picture 4"/>
          <p:cNvPicPr>
            <a:picLocks noChangeAspect="1" noChangeArrowheads="1"/>
          </p:cNvPicPr>
          <p:nvPr/>
        </p:nvPicPr>
        <p:blipFill>
          <a:blip r:embed="rId4" cstate="print"/>
          <a:srcRect/>
          <a:stretch>
            <a:fillRect/>
          </a:stretch>
        </p:blipFill>
        <p:spPr bwMode="auto">
          <a:xfrm>
            <a:off x="1528763" y="2633663"/>
            <a:ext cx="1971675" cy="685800"/>
          </a:xfrm>
          <a:prstGeom prst="rect">
            <a:avLst/>
          </a:prstGeom>
          <a:noFill/>
          <a:ln w="9525">
            <a:noFill/>
            <a:miter lim="800000"/>
            <a:headEnd/>
            <a:tailEnd/>
          </a:ln>
        </p:spPr>
      </p:pic>
      <p:pic>
        <p:nvPicPr>
          <p:cNvPr id="72710" name="Picture 5"/>
          <p:cNvPicPr>
            <a:picLocks noChangeAspect="1" noChangeArrowheads="1"/>
          </p:cNvPicPr>
          <p:nvPr/>
        </p:nvPicPr>
        <p:blipFill>
          <a:blip r:embed="rId5" cstate="print"/>
          <a:srcRect/>
          <a:stretch>
            <a:fillRect/>
          </a:stretch>
        </p:blipFill>
        <p:spPr bwMode="auto">
          <a:xfrm>
            <a:off x="1528763" y="3376613"/>
            <a:ext cx="1971675" cy="676275"/>
          </a:xfrm>
          <a:prstGeom prst="rect">
            <a:avLst/>
          </a:prstGeom>
          <a:noFill/>
          <a:ln w="9525">
            <a:noFill/>
            <a:miter lim="800000"/>
            <a:headEnd/>
            <a:tailEnd/>
          </a:ln>
        </p:spPr>
      </p:pic>
      <p:sp>
        <p:nvSpPr>
          <p:cNvPr id="72711" name="Rettangolo 11"/>
          <p:cNvSpPr>
            <a:spLocks noChangeArrowheads="1"/>
          </p:cNvSpPr>
          <p:nvPr/>
        </p:nvSpPr>
        <p:spPr bwMode="auto">
          <a:xfrm>
            <a:off x="3643313" y="3429000"/>
            <a:ext cx="4000500" cy="2062163"/>
          </a:xfrm>
          <a:prstGeom prst="rect">
            <a:avLst/>
          </a:prstGeom>
          <a:noFill/>
          <a:ln w="9525">
            <a:noFill/>
            <a:miter lim="800000"/>
            <a:headEnd/>
            <a:tailEnd/>
          </a:ln>
        </p:spPr>
        <p:txBody>
          <a:bodyPr>
            <a:spAutoFit/>
          </a:bodyPr>
          <a:lstStyle/>
          <a:p>
            <a:pPr algn="just"/>
            <a:r>
              <a:rPr lang="en-US" sz="1600"/>
              <a:t>The Screens shown on the left allow the read only data and some operating parameters of the electronic expansion valve on circuit 1 to be displayed. </a:t>
            </a:r>
          </a:p>
          <a:p>
            <a:pPr algn="just"/>
            <a:endParaRPr lang="en-US" sz="1600"/>
          </a:p>
          <a:p>
            <a:pPr algn="just"/>
            <a:r>
              <a:rPr lang="en-US" sz="1600"/>
              <a:t>The screens are the same for the valve on circuit 2, but it is necessary to enter the screen dedicated to “Circuit 2 Valves” </a:t>
            </a:r>
            <a:endParaRPr lang="it-IT" sz="1600"/>
          </a:p>
        </p:txBody>
      </p:sp>
      <p:pic>
        <p:nvPicPr>
          <p:cNvPr id="72712" name="Picture 2"/>
          <p:cNvPicPr>
            <a:picLocks noChangeAspect="1" noChangeArrowheads="1"/>
          </p:cNvPicPr>
          <p:nvPr/>
        </p:nvPicPr>
        <p:blipFill>
          <a:blip r:embed="rId6" cstate="print"/>
          <a:srcRect/>
          <a:stretch>
            <a:fillRect/>
          </a:stretch>
        </p:blipFill>
        <p:spPr bwMode="auto">
          <a:xfrm>
            <a:off x="1528763" y="4148138"/>
            <a:ext cx="1962150" cy="676275"/>
          </a:xfrm>
          <a:prstGeom prst="rect">
            <a:avLst/>
          </a:prstGeom>
          <a:noFill/>
          <a:ln w="9525">
            <a:noFill/>
            <a:miter lim="800000"/>
            <a:headEnd/>
            <a:tailEnd/>
          </a:ln>
        </p:spPr>
      </p:pic>
      <p:pic>
        <p:nvPicPr>
          <p:cNvPr id="72713" name="Picture 3"/>
          <p:cNvPicPr>
            <a:picLocks noChangeAspect="1" noChangeArrowheads="1"/>
          </p:cNvPicPr>
          <p:nvPr/>
        </p:nvPicPr>
        <p:blipFill>
          <a:blip r:embed="rId7" cstate="print"/>
          <a:srcRect/>
          <a:stretch>
            <a:fillRect/>
          </a:stretch>
        </p:blipFill>
        <p:spPr bwMode="auto">
          <a:xfrm>
            <a:off x="1528763" y="4881563"/>
            <a:ext cx="1962150" cy="685800"/>
          </a:xfrm>
          <a:prstGeom prst="rect">
            <a:avLst/>
          </a:prstGeom>
          <a:noFill/>
          <a:ln w="9525">
            <a:noFill/>
            <a:miter lim="800000"/>
            <a:headEnd/>
            <a:tailEnd/>
          </a:ln>
        </p:spPr>
      </p:pic>
      <p:pic>
        <p:nvPicPr>
          <p:cNvPr id="72714" name="Picture 4"/>
          <p:cNvPicPr>
            <a:picLocks noChangeAspect="1" noChangeArrowheads="1"/>
          </p:cNvPicPr>
          <p:nvPr/>
        </p:nvPicPr>
        <p:blipFill>
          <a:blip r:embed="rId8" cstate="print"/>
          <a:srcRect/>
          <a:stretch>
            <a:fillRect/>
          </a:stretch>
        </p:blipFill>
        <p:spPr bwMode="auto">
          <a:xfrm>
            <a:off x="1528763" y="5681663"/>
            <a:ext cx="1962150" cy="676275"/>
          </a:xfrm>
          <a:prstGeom prst="rect">
            <a:avLst/>
          </a:prstGeom>
          <a:noFill/>
          <a:ln w="9525">
            <a:noFill/>
            <a:miter lim="800000"/>
            <a:headEnd/>
            <a:tailEnd/>
          </a:ln>
        </p:spPr>
      </p:pic>
      <p:sp>
        <p:nvSpPr>
          <p:cNvPr id="11"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EXV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8"/>
          <p:cNvSpPr>
            <a:spLocks noChangeShapeType="1"/>
          </p:cNvSpPr>
          <p:nvPr/>
        </p:nvSpPr>
        <p:spPr bwMode="auto">
          <a:xfrm>
            <a:off x="1093788" y="4475163"/>
            <a:ext cx="74612" cy="0"/>
          </a:xfrm>
          <a:prstGeom prst="line">
            <a:avLst/>
          </a:prstGeom>
          <a:noFill/>
          <a:ln w="0">
            <a:solidFill>
              <a:srgbClr val="000000"/>
            </a:solidFill>
            <a:round/>
            <a:headEnd/>
            <a:tailEnd/>
          </a:ln>
        </p:spPr>
        <p:txBody>
          <a:bodyPr/>
          <a:lstStyle/>
          <a:p>
            <a:endParaRPr lang="it-IT"/>
          </a:p>
        </p:txBody>
      </p:sp>
      <p:sp>
        <p:nvSpPr>
          <p:cNvPr id="6147" name="Line 29"/>
          <p:cNvSpPr>
            <a:spLocks noChangeShapeType="1"/>
          </p:cNvSpPr>
          <p:nvPr/>
        </p:nvSpPr>
        <p:spPr bwMode="auto">
          <a:xfrm>
            <a:off x="1093788" y="4083050"/>
            <a:ext cx="74612" cy="0"/>
          </a:xfrm>
          <a:prstGeom prst="line">
            <a:avLst/>
          </a:prstGeom>
          <a:noFill/>
          <a:ln w="0">
            <a:solidFill>
              <a:srgbClr val="000000"/>
            </a:solidFill>
            <a:round/>
            <a:headEnd/>
            <a:tailEnd/>
          </a:ln>
        </p:spPr>
        <p:txBody>
          <a:bodyPr/>
          <a:lstStyle/>
          <a:p>
            <a:endParaRPr lang="it-IT"/>
          </a:p>
        </p:txBody>
      </p:sp>
      <p:sp>
        <p:nvSpPr>
          <p:cNvPr id="6148" name="Line 30"/>
          <p:cNvSpPr>
            <a:spLocks noChangeShapeType="1"/>
          </p:cNvSpPr>
          <p:nvPr/>
        </p:nvSpPr>
        <p:spPr bwMode="auto">
          <a:xfrm>
            <a:off x="1093788" y="3690938"/>
            <a:ext cx="74612" cy="0"/>
          </a:xfrm>
          <a:prstGeom prst="line">
            <a:avLst/>
          </a:prstGeom>
          <a:noFill/>
          <a:ln w="0">
            <a:solidFill>
              <a:srgbClr val="000000"/>
            </a:solidFill>
            <a:round/>
            <a:headEnd/>
            <a:tailEnd/>
          </a:ln>
        </p:spPr>
        <p:txBody>
          <a:bodyPr/>
          <a:lstStyle/>
          <a:p>
            <a:endParaRPr lang="it-IT"/>
          </a:p>
        </p:txBody>
      </p:sp>
      <p:sp>
        <p:nvSpPr>
          <p:cNvPr id="6149" name="Line 31"/>
          <p:cNvSpPr>
            <a:spLocks noChangeShapeType="1"/>
          </p:cNvSpPr>
          <p:nvPr/>
        </p:nvSpPr>
        <p:spPr bwMode="auto">
          <a:xfrm>
            <a:off x="1093788" y="3279775"/>
            <a:ext cx="74612" cy="0"/>
          </a:xfrm>
          <a:prstGeom prst="line">
            <a:avLst/>
          </a:prstGeom>
          <a:noFill/>
          <a:ln w="0">
            <a:solidFill>
              <a:srgbClr val="000000"/>
            </a:solidFill>
            <a:round/>
            <a:headEnd/>
            <a:tailEnd/>
          </a:ln>
        </p:spPr>
        <p:txBody>
          <a:bodyPr/>
          <a:lstStyle/>
          <a:p>
            <a:endParaRPr lang="it-IT"/>
          </a:p>
        </p:txBody>
      </p:sp>
      <p:sp>
        <p:nvSpPr>
          <p:cNvPr id="6150" name="Line 32"/>
          <p:cNvSpPr>
            <a:spLocks noChangeShapeType="1"/>
          </p:cNvSpPr>
          <p:nvPr/>
        </p:nvSpPr>
        <p:spPr bwMode="auto">
          <a:xfrm>
            <a:off x="1093788" y="2889250"/>
            <a:ext cx="74612" cy="0"/>
          </a:xfrm>
          <a:prstGeom prst="line">
            <a:avLst/>
          </a:prstGeom>
          <a:noFill/>
          <a:ln w="0">
            <a:solidFill>
              <a:srgbClr val="000000"/>
            </a:solidFill>
            <a:round/>
            <a:headEnd/>
            <a:tailEnd/>
          </a:ln>
        </p:spPr>
        <p:txBody>
          <a:bodyPr/>
          <a:lstStyle/>
          <a:p>
            <a:endParaRPr lang="it-IT"/>
          </a:p>
        </p:txBody>
      </p:sp>
      <p:sp>
        <p:nvSpPr>
          <p:cNvPr id="6151" name="Rectangle 59"/>
          <p:cNvSpPr>
            <a:spLocks noChangeArrowheads="1"/>
          </p:cNvSpPr>
          <p:nvPr/>
        </p:nvSpPr>
        <p:spPr bwMode="auto">
          <a:xfrm>
            <a:off x="719138" y="4325938"/>
            <a:ext cx="282575" cy="304800"/>
          </a:xfrm>
          <a:prstGeom prst="rect">
            <a:avLst/>
          </a:prstGeom>
          <a:noFill/>
          <a:ln w="9525">
            <a:noFill/>
            <a:miter lim="800000"/>
            <a:headEnd/>
            <a:tailEnd/>
          </a:ln>
        </p:spPr>
        <p:txBody>
          <a:bodyPr wrap="none" lIns="0" tIns="0" rIns="0" bIns="0">
            <a:spAutoFit/>
          </a:bodyPr>
          <a:lstStyle/>
          <a:p>
            <a:pPr marL="342900" indent="-342900"/>
            <a:r>
              <a:rPr lang="it-IT" sz="2000"/>
              <a:t>60</a:t>
            </a:r>
          </a:p>
        </p:txBody>
      </p:sp>
      <p:sp>
        <p:nvSpPr>
          <p:cNvPr id="6152" name="Rectangle 60"/>
          <p:cNvSpPr>
            <a:spLocks noChangeArrowheads="1"/>
          </p:cNvSpPr>
          <p:nvPr/>
        </p:nvSpPr>
        <p:spPr bwMode="auto">
          <a:xfrm>
            <a:off x="719138" y="3933825"/>
            <a:ext cx="282575" cy="304800"/>
          </a:xfrm>
          <a:prstGeom prst="rect">
            <a:avLst/>
          </a:prstGeom>
          <a:noFill/>
          <a:ln w="9525">
            <a:noFill/>
            <a:miter lim="800000"/>
            <a:headEnd/>
            <a:tailEnd/>
          </a:ln>
        </p:spPr>
        <p:txBody>
          <a:bodyPr wrap="none" lIns="0" tIns="0" rIns="0" bIns="0">
            <a:spAutoFit/>
          </a:bodyPr>
          <a:lstStyle/>
          <a:p>
            <a:pPr marL="342900" indent="-342900"/>
            <a:r>
              <a:rPr lang="it-IT" sz="2000"/>
              <a:t>70</a:t>
            </a:r>
          </a:p>
        </p:txBody>
      </p:sp>
      <p:sp>
        <p:nvSpPr>
          <p:cNvPr id="6153" name="Rectangle 61"/>
          <p:cNvSpPr>
            <a:spLocks noChangeArrowheads="1"/>
          </p:cNvSpPr>
          <p:nvPr/>
        </p:nvSpPr>
        <p:spPr bwMode="auto">
          <a:xfrm>
            <a:off x="719138" y="3541713"/>
            <a:ext cx="282575" cy="304800"/>
          </a:xfrm>
          <a:prstGeom prst="rect">
            <a:avLst/>
          </a:prstGeom>
          <a:noFill/>
          <a:ln w="9525">
            <a:noFill/>
            <a:miter lim="800000"/>
            <a:headEnd/>
            <a:tailEnd/>
          </a:ln>
        </p:spPr>
        <p:txBody>
          <a:bodyPr wrap="none" lIns="0" tIns="0" rIns="0" bIns="0">
            <a:spAutoFit/>
          </a:bodyPr>
          <a:lstStyle/>
          <a:p>
            <a:pPr marL="342900" indent="-342900"/>
            <a:r>
              <a:rPr lang="it-IT" sz="2000"/>
              <a:t>80</a:t>
            </a:r>
          </a:p>
        </p:txBody>
      </p:sp>
      <p:sp>
        <p:nvSpPr>
          <p:cNvPr id="6154" name="Rectangle 62"/>
          <p:cNvSpPr>
            <a:spLocks noChangeArrowheads="1"/>
          </p:cNvSpPr>
          <p:nvPr/>
        </p:nvSpPr>
        <p:spPr bwMode="auto">
          <a:xfrm>
            <a:off x="719138" y="3130550"/>
            <a:ext cx="282575" cy="304800"/>
          </a:xfrm>
          <a:prstGeom prst="rect">
            <a:avLst/>
          </a:prstGeom>
          <a:noFill/>
          <a:ln w="9525">
            <a:noFill/>
            <a:miter lim="800000"/>
            <a:headEnd/>
            <a:tailEnd/>
          </a:ln>
        </p:spPr>
        <p:txBody>
          <a:bodyPr wrap="none" lIns="0" tIns="0" rIns="0" bIns="0">
            <a:spAutoFit/>
          </a:bodyPr>
          <a:lstStyle/>
          <a:p>
            <a:pPr marL="342900" indent="-342900"/>
            <a:r>
              <a:rPr lang="it-IT" sz="2000"/>
              <a:t>90</a:t>
            </a:r>
          </a:p>
        </p:txBody>
      </p:sp>
      <p:pic>
        <p:nvPicPr>
          <p:cNvPr id="6155" name="Picture 10" descr="erac621_821_griglie"/>
          <p:cNvPicPr>
            <a:picLocks noChangeAspect="1" noChangeArrowheads="1"/>
          </p:cNvPicPr>
          <p:nvPr/>
        </p:nvPicPr>
        <p:blipFill>
          <a:blip r:embed="rId2" cstate="print"/>
          <a:srcRect/>
          <a:stretch>
            <a:fillRect/>
          </a:stretch>
        </p:blipFill>
        <p:spPr bwMode="auto">
          <a:xfrm>
            <a:off x="1890713" y="1069975"/>
            <a:ext cx="5910262" cy="4433888"/>
          </a:xfrm>
          <a:prstGeom prst="rect">
            <a:avLst/>
          </a:prstGeom>
          <a:noFill/>
          <a:ln w="9525">
            <a:noFill/>
            <a:miter lim="800000"/>
            <a:headEnd/>
            <a:tailEnd/>
          </a:ln>
        </p:spPr>
      </p:pic>
      <p:sp>
        <p:nvSpPr>
          <p:cNvPr id="6156" name="Line 17"/>
          <p:cNvSpPr>
            <a:spLocks noChangeShapeType="1"/>
          </p:cNvSpPr>
          <p:nvPr/>
        </p:nvSpPr>
        <p:spPr bwMode="auto">
          <a:xfrm>
            <a:off x="1168400" y="4867275"/>
            <a:ext cx="7537450" cy="0"/>
          </a:xfrm>
          <a:prstGeom prst="line">
            <a:avLst/>
          </a:prstGeom>
          <a:noFill/>
          <a:ln w="0">
            <a:solidFill>
              <a:srgbClr val="000000"/>
            </a:solidFill>
            <a:round/>
            <a:headEnd/>
            <a:tailEnd/>
          </a:ln>
        </p:spPr>
        <p:txBody>
          <a:bodyPr/>
          <a:lstStyle/>
          <a:p>
            <a:endParaRPr lang="it-IT"/>
          </a:p>
        </p:txBody>
      </p:sp>
      <p:sp>
        <p:nvSpPr>
          <p:cNvPr id="6157" name="Line 18"/>
          <p:cNvSpPr>
            <a:spLocks noChangeShapeType="1"/>
          </p:cNvSpPr>
          <p:nvPr/>
        </p:nvSpPr>
        <p:spPr bwMode="auto">
          <a:xfrm>
            <a:off x="1168400" y="4475163"/>
            <a:ext cx="7537450" cy="0"/>
          </a:xfrm>
          <a:prstGeom prst="line">
            <a:avLst/>
          </a:prstGeom>
          <a:noFill/>
          <a:ln w="0">
            <a:solidFill>
              <a:srgbClr val="000000"/>
            </a:solidFill>
            <a:round/>
            <a:headEnd/>
            <a:tailEnd/>
          </a:ln>
        </p:spPr>
        <p:txBody>
          <a:bodyPr/>
          <a:lstStyle/>
          <a:p>
            <a:endParaRPr lang="it-IT"/>
          </a:p>
        </p:txBody>
      </p:sp>
      <p:sp>
        <p:nvSpPr>
          <p:cNvPr id="6158" name="Line 19"/>
          <p:cNvSpPr>
            <a:spLocks noChangeShapeType="1"/>
          </p:cNvSpPr>
          <p:nvPr/>
        </p:nvSpPr>
        <p:spPr bwMode="auto">
          <a:xfrm>
            <a:off x="1168400" y="4083050"/>
            <a:ext cx="7537450" cy="0"/>
          </a:xfrm>
          <a:prstGeom prst="line">
            <a:avLst/>
          </a:prstGeom>
          <a:noFill/>
          <a:ln w="0">
            <a:solidFill>
              <a:srgbClr val="000000"/>
            </a:solidFill>
            <a:round/>
            <a:headEnd/>
            <a:tailEnd/>
          </a:ln>
        </p:spPr>
        <p:txBody>
          <a:bodyPr/>
          <a:lstStyle/>
          <a:p>
            <a:endParaRPr lang="it-IT"/>
          </a:p>
        </p:txBody>
      </p:sp>
      <p:sp>
        <p:nvSpPr>
          <p:cNvPr id="6159" name="Line 20"/>
          <p:cNvSpPr>
            <a:spLocks noChangeShapeType="1"/>
          </p:cNvSpPr>
          <p:nvPr/>
        </p:nvSpPr>
        <p:spPr bwMode="auto">
          <a:xfrm>
            <a:off x="1168400" y="3690938"/>
            <a:ext cx="7537450" cy="0"/>
          </a:xfrm>
          <a:prstGeom prst="line">
            <a:avLst/>
          </a:prstGeom>
          <a:noFill/>
          <a:ln w="0">
            <a:solidFill>
              <a:srgbClr val="000000"/>
            </a:solidFill>
            <a:round/>
            <a:headEnd/>
            <a:tailEnd/>
          </a:ln>
        </p:spPr>
        <p:txBody>
          <a:bodyPr/>
          <a:lstStyle/>
          <a:p>
            <a:endParaRPr lang="it-IT"/>
          </a:p>
        </p:txBody>
      </p:sp>
      <p:sp>
        <p:nvSpPr>
          <p:cNvPr id="6160" name="Line 21"/>
          <p:cNvSpPr>
            <a:spLocks noChangeShapeType="1"/>
          </p:cNvSpPr>
          <p:nvPr/>
        </p:nvSpPr>
        <p:spPr bwMode="auto">
          <a:xfrm>
            <a:off x="1168400" y="3279775"/>
            <a:ext cx="7537450" cy="0"/>
          </a:xfrm>
          <a:prstGeom prst="line">
            <a:avLst/>
          </a:prstGeom>
          <a:noFill/>
          <a:ln w="0">
            <a:solidFill>
              <a:srgbClr val="000000"/>
            </a:solidFill>
            <a:round/>
            <a:headEnd/>
            <a:tailEnd/>
          </a:ln>
        </p:spPr>
        <p:txBody>
          <a:bodyPr/>
          <a:lstStyle/>
          <a:p>
            <a:endParaRPr lang="it-IT"/>
          </a:p>
        </p:txBody>
      </p:sp>
      <p:sp>
        <p:nvSpPr>
          <p:cNvPr id="6161" name="Line 22"/>
          <p:cNvSpPr>
            <a:spLocks noChangeShapeType="1"/>
          </p:cNvSpPr>
          <p:nvPr/>
        </p:nvSpPr>
        <p:spPr bwMode="auto">
          <a:xfrm>
            <a:off x="1168400" y="2889250"/>
            <a:ext cx="7537450" cy="0"/>
          </a:xfrm>
          <a:prstGeom prst="line">
            <a:avLst/>
          </a:prstGeom>
          <a:noFill/>
          <a:ln w="0">
            <a:solidFill>
              <a:srgbClr val="000000"/>
            </a:solidFill>
            <a:round/>
            <a:headEnd/>
            <a:tailEnd/>
          </a:ln>
        </p:spPr>
        <p:txBody>
          <a:bodyPr/>
          <a:lstStyle/>
          <a:p>
            <a:endParaRPr lang="it-IT"/>
          </a:p>
        </p:txBody>
      </p:sp>
      <p:sp>
        <p:nvSpPr>
          <p:cNvPr id="6162" name="Line 23"/>
          <p:cNvSpPr>
            <a:spLocks noChangeShapeType="1"/>
          </p:cNvSpPr>
          <p:nvPr/>
        </p:nvSpPr>
        <p:spPr bwMode="auto">
          <a:xfrm>
            <a:off x="1168400" y="2497138"/>
            <a:ext cx="7537450" cy="0"/>
          </a:xfrm>
          <a:prstGeom prst="line">
            <a:avLst/>
          </a:prstGeom>
          <a:noFill/>
          <a:ln w="0">
            <a:solidFill>
              <a:srgbClr val="000000"/>
            </a:solidFill>
            <a:round/>
            <a:headEnd/>
            <a:tailEnd/>
          </a:ln>
        </p:spPr>
        <p:txBody>
          <a:bodyPr/>
          <a:lstStyle/>
          <a:p>
            <a:endParaRPr lang="it-IT"/>
          </a:p>
        </p:txBody>
      </p:sp>
      <p:sp>
        <p:nvSpPr>
          <p:cNvPr id="6163" name="Line 24"/>
          <p:cNvSpPr>
            <a:spLocks noChangeShapeType="1"/>
          </p:cNvSpPr>
          <p:nvPr/>
        </p:nvSpPr>
        <p:spPr bwMode="auto">
          <a:xfrm>
            <a:off x="1168400" y="2105025"/>
            <a:ext cx="7537450" cy="0"/>
          </a:xfrm>
          <a:prstGeom prst="line">
            <a:avLst/>
          </a:prstGeom>
          <a:noFill/>
          <a:ln w="0">
            <a:solidFill>
              <a:srgbClr val="000000"/>
            </a:solidFill>
            <a:round/>
            <a:headEnd/>
            <a:tailEnd/>
          </a:ln>
        </p:spPr>
        <p:txBody>
          <a:bodyPr/>
          <a:lstStyle/>
          <a:p>
            <a:endParaRPr lang="it-IT"/>
          </a:p>
        </p:txBody>
      </p:sp>
      <p:sp>
        <p:nvSpPr>
          <p:cNvPr id="6164" name="Line 25"/>
          <p:cNvSpPr>
            <a:spLocks noChangeShapeType="1"/>
          </p:cNvSpPr>
          <p:nvPr/>
        </p:nvSpPr>
        <p:spPr bwMode="auto">
          <a:xfrm>
            <a:off x="1168400" y="2105025"/>
            <a:ext cx="0" cy="3154363"/>
          </a:xfrm>
          <a:prstGeom prst="line">
            <a:avLst/>
          </a:prstGeom>
          <a:noFill/>
          <a:ln w="0">
            <a:solidFill>
              <a:srgbClr val="000000"/>
            </a:solidFill>
            <a:round/>
            <a:headEnd/>
            <a:tailEnd/>
          </a:ln>
        </p:spPr>
        <p:txBody>
          <a:bodyPr/>
          <a:lstStyle/>
          <a:p>
            <a:endParaRPr lang="it-IT"/>
          </a:p>
        </p:txBody>
      </p:sp>
      <p:sp>
        <p:nvSpPr>
          <p:cNvPr id="6165" name="Line 26"/>
          <p:cNvSpPr>
            <a:spLocks noChangeShapeType="1"/>
          </p:cNvSpPr>
          <p:nvPr/>
        </p:nvSpPr>
        <p:spPr bwMode="auto">
          <a:xfrm>
            <a:off x="1093788" y="5259388"/>
            <a:ext cx="74612" cy="0"/>
          </a:xfrm>
          <a:prstGeom prst="line">
            <a:avLst/>
          </a:prstGeom>
          <a:noFill/>
          <a:ln w="0">
            <a:solidFill>
              <a:srgbClr val="000000"/>
            </a:solidFill>
            <a:round/>
            <a:headEnd/>
            <a:tailEnd/>
          </a:ln>
        </p:spPr>
        <p:txBody>
          <a:bodyPr/>
          <a:lstStyle/>
          <a:p>
            <a:endParaRPr lang="it-IT"/>
          </a:p>
        </p:txBody>
      </p:sp>
      <p:sp>
        <p:nvSpPr>
          <p:cNvPr id="6166" name="Line 27"/>
          <p:cNvSpPr>
            <a:spLocks noChangeShapeType="1"/>
          </p:cNvSpPr>
          <p:nvPr/>
        </p:nvSpPr>
        <p:spPr bwMode="auto">
          <a:xfrm>
            <a:off x="1093788" y="4867275"/>
            <a:ext cx="74612" cy="0"/>
          </a:xfrm>
          <a:prstGeom prst="line">
            <a:avLst/>
          </a:prstGeom>
          <a:noFill/>
          <a:ln w="0">
            <a:solidFill>
              <a:srgbClr val="000000"/>
            </a:solidFill>
            <a:round/>
            <a:headEnd/>
            <a:tailEnd/>
          </a:ln>
        </p:spPr>
        <p:txBody>
          <a:bodyPr/>
          <a:lstStyle/>
          <a:p>
            <a:endParaRPr lang="it-IT"/>
          </a:p>
        </p:txBody>
      </p:sp>
      <p:sp>
        <p:nvSpPr>
          <p:cNvPr id="6167" name="Line 33"/>
          <p:cNvSpPr>
            <a:spLocks noChangeShapeType="1"/>
          </p:cNvSpPr>
          <p:nvPr/>
        </p:nvSpPr>
        <p:spPr bwMode="auto">
          <a:xfrm>
            <a:off x="1093788" y="2497138"/>
            <a:ext cx="74612" cy="0"/>
          </a:xfrm>
          <a:prstGeom prst="line">
            <a:avLst/>
          </a:prstGeom>
          <a:noFill/>
          <a:ln w="0">
            <a:solidFill>
              <a:srgbClr val="000000"/>
            </a:solidFill>
            <a:round/>
            <a:headEnd/>
            <a:tailEnd/>
          </a:ln>
        </p:spPr>
        <p:txBody>
          <a:bodyPr/>
          <a:lstStyle/>
          <a:p>
            <a:endParaRPr lang="it-IT"/>
          </a:p>
        </p:txBody>
      </p:sp>
      <p:sp>
        <p:nvSpPr>
          <p:cNvPr id="6168" name="Line 34"/>
          <p:cNvSpPr>
            <a:spLocks noChangeShapeType="1"/>
          </p:cNvSpPr>
          <p:nvPr/>
        </p:nvSpPr>
        <p:spPr bwMode="auto">
          <a:xfrm>
            <a:off x="1093788" y="2105025"/>
            <a:ext cx="74612" cy="0"/>
          </a:xfrm>
          <a:prstGeom prst="line">
            <a:avLst/>
          </a:prstGeom>
          <a:noFill/>
          <a:ln w="0">
            <a:solidFill>
              <a:srgbClr val="000000"/>
            </a:solidFill>
            <a:round/>
            <a:headEnd/>
            <a:tailEnd/>
          </a:ln>
        </p:spPr>
        <p:txBody>
          <a:bodyPr/>
          <a:lstStyle/>
          <a:p>
            <a:endParaRPr lang="it-IT"/>
          </a:p>
        </p:txBody>
      </p:sp>
      <p:sp>
        <p:nvSpPr>
          <p:cNvPr id="6169" name="Line 35"/>
          <p:cNvSpPr>
            <a:spLocks noChangeShapeType="1"/>
          </p:cNvSpPr>
          <p:nvPr/>
        </p:nvSpPr>
        <p:spPr bwMode="auto">
          <a:xfrm>
            <a:off x="1168400" y="5259388"/>
            <a:ext cx="7537450" cy="0"/>
          </a:xfrm>
          <a:prstGeom prst="line">
            <a:avLst/>
          </a:prstGeom>
          <a:noFill/>
          <a:ln w="0">
            <a:solidFill>
              <a:srgbClr val="000000"/>
            </a:solidFill>
            <a:round/>
            <a:headEnd/>
            <a:tailEnd/>
          </a:ln>
        </p:spPr>
        <p:txBody>
          <a:bodyPr/>
          <a:lstStyle/>
          <a:p>
            <a:endParaRPr lang="it-IT"/>
          </a:p>
        </p:txBody>
      </p:sp>
      <p:sp>
        <p:nvSpPr>
          <p:cNvPr id="6170" name="Line 36"/>
          <p:cNvSpPr>
            <a:spLocks noChangeShapeType="1"/>
          </p:cNvSpPr>
          <p:nvPr/>
        </p:nvSpPr>
        <p:spPr bwMode="auto">
          <a:xfrm flipV="1">
            <a:off x="1168400" y="5259388"/>
            <a:ext cx="0" cy="74612"/>
          </a:xfrm>
          <a:prstGeom prst="line">
            <a:avLst/>
          </a:prstGeom>
          <a:noFill/>
          <a:ln w="0">
            <a:solidFill>
              <a:srgbClr val="000000"/>
            </a:solidFill>
            <a:round/>
            <a:headEnd/>
            <a:tailEnd/>
          </a:ln>
        </p:spPr>
        <p:txBody>
          <a:bodyPr/>
          <a:lstStyle/>
          <a:p>
            <a:endParaRPr lang="it-IT"/>
          </a:p>
        </p:txBody>
      </p:sp>
      <p:sp>
        <p:nvSpPr>
          <p:cNvPr id="6171" name="Line 37"/>
          <p:cNvSpPr>
            <a:spLocks noChangeShapeType="1"/>
          </p:cNvSpPr>
          <p:nvPr/>
        </p:nvSpPr>
        <p:spPr bwMode="auto">
          <a:xfrm flipV="1">
            <a:off x="2249488" y="5259388"/>
            <a:ext cx="0" cy="74612"/>
          </a:xfrm>
          <a:prstGeom prst="line">
            <a:avLst/>
          </a:prstGeom>
          <a:noFill/>
          <a:ln w="0">
            <a:solidFill>
              <a:srgbClr val="000000"/>
            </a:solidFill>
            <a:round/>
            <a:headEnd/>
            <a:tailEnd/>
          </a:ln>
        </p:spPr>
        <p:txBody>
          <a:bodyPr/>
          <a:lstStyle/>
          <a:p>
            <a:endParaRPr lang="it-IT"/>
          </a:p>
        </p:txBody>
      </p:sp>
      <p:sp>
        <p:nvSpPr>
          <p:cNvPr id="6172" name="Line 38"/>
          <p:cNvSpPr>
            <a:spLocks noChangeShapeType="1"/>
          </p:cNvSpPr>
          <p:nvPr/>
        </p:nvSpPr>
        <p:spPr bwMode="auto">
          <a:xfrm flipV="1">
            <a:off x="3313113" y="5259388"/>
            <a:ext cx="0" cy="74612"/>
          </a:xfrm>
          <a:prstGeom prst="line">
            <a:avLst/>
          </a:prstGeom>
          <a:noFill/>
          <a:ln w="0">
            <a:solidFill>
              <a:srgbClr val="000000"/>
            </a:solidFill>
            <a:round/>
            <a:headEnd/>
            <a:tailEnd/>
          </a:ln>
        </p:spPr>
        <p:txBody>
          <a:bodyPr/>
          <a:lstStyle/>
          <a:p>
            <a:endParaRPr lang="it-IT"/>
          </a:p>
        </p:txBody>
      </p:sp>
      <p:sp>
        <p:nvSpPr>
          <p:cNvPr id="6173" name="Line 39"/>
          <p:cNvSpPr>
            <a:spLocks noChangeShapeType="1"/>
          </p:cNvSpPr>
          <p:nvPr/>
        </p:nvSpPr>
        <p:spPr bwMode="auto">
          <a:xfrm flipV="1">
            <a:off x="4395788" y="5259388"/>
            <a:ext cx="0" cy="74612"/>
          </a:xfrm>
          <a:prstGeom prst="line">
            <a:avLst/>
          </a:prstGeom>
          <a:noFill/>
          <a:ln w="0">
            <a:solidFill>
              <a:srgbClr val="000000"/>
            </a:solidFill>
            <a:round/>
            <a:headEnd/>
            <a:tailEnd/>
          </a:ln>
        </p:spPr>
        <p:txBody>
          <a:bodyPr/>
          <a:lstStyle/>
          <a:p>
            <a:endParaRPr lang="it-IT"/>
          </a:p>
        </p:txBody>
      </p:sp>
      <p:sp>
        <p:nvSpPr>
          <p:cNvPr id="6174" name="Line 40"/>
          <p:cNvSpPr>
            <a:spLocks noChangeShapeType="1"/>
          </p:cNvSpPr>
          <p:nvPr/>
        </p:nvSpPr>
        <p:spPr bwMode="auto">
          <a:xfrm flipV="1">
            <a:off x="5478463" y="5259388"/>
            <a:ext cx="0" cy="74612"/>
          </a:xfrm>
          <a:prstGeom prst="line">
            <a:avLst/>
          </a:prstGeom>
          <a:noFill/>
          <a:ln w="0">
            <a:solidFill>
              <a:srgbClr val="000000"/>
            </a:solidFill>
            <a:round/>
            <a:headEnd/>
            <a:tailEnd/>
          </a:ln>
        </p:spPr>
        <p:txBody>
          <a:bodyPr/>
          <a:lstStyle/>
          <a:p>
            <a:endParaRPr lang="it-IT"/>
          </a:p>
        </p:txBody>
      </p:sp>
      <p:sp>
        <p:nvSpPr>
          <p:cNvPr id="6175" name="Line 41"/>
          <p:cNvSpPr>
            <a:spLocks noChangeShapeType="1"/>
          </p:cNvSpPr>
          <p:nvPr/>
        </p:nvSpPr>
        <p:spPr bwMode="auto">
          <a:xfrm flipV="1">
            <a:off x="6561138" y="5259388"/>
            <a:ext cx="0" cy="74612"/>
          </a:xfrm>
          <a:prstGeom prst="line">
            <a:avLst/>
          </a:prstGeom>
          <a:noFill/>
          <a:ln w="0">
            <a:solidFill>
              <a:srgbClr val="000000"/>
            </a:solidFill>
            <a:round/>
            <a:headEnd/>
            <a:tailEnd/>
          </a:ln>
        </p:spPr>
        <p:txBody>
          <a:bodyPr/>
          <a:lstStyle/>
          <a:p>
            <a:endParaRPr lang="it-IT"/>
          </a:p>
        </p:txBody>
      </p:sp>
      <p:sp>
        <p:nvSpPr>
          <p:cNvPr id="6176" name="Line 42"/>
          <p:cNvSpPr>
            <a:spLocks noChangeShapeType="1"/>
          </p:cNvSpPr>
          <p:nvPr/>
        </p:nvSpPr>
        <p:spPr bwMode="auto">
          <a:xfrm flipV="1">
            <a:off x="7624763" y="5259388"/>
            <a:ext cx="0" cy="74612"/>
          </a:xfrm>
          <a:prstGeom prst="line">
            <a:avLst/>
          </a:prstGeom>
          <a:noFill/>
          <a:ln w="0">
            <a:solidFill>
              <a:srgbClr val="000000"/>
            </a:solidFill>
            <a:round/>
            <a:headEnd/>
            <a:tailEnd/>
          </a:ln>
        </p:spPr>
        <p:txBody>
          <a:bodyPr/>
          <a:lstStyle/>
          <a:p>
            <a:endParaRPr lang="it-IT"/>
          </a:p>
        </p:txBody>
      </p:sp>
      <p:sp>
        <p:nvSpPr>
          <p:cNvPr id="6177" name="Line 43"/>
          <p:cNvSpPr>
            <a:spLocks noChangeShapeType="1"/>
          </p:cNvSpPr>
          <p:nvPr/>
        </p:nvSpPr>
        <p:spPr bwMode="auto">
          <a:xfrm flipV="1">
            <a:off x="8705850" y="5259388"/>
            <a:ext cx="0" cy="74612"/>
          </a:xfrm>
          <a:prstGeom prst="line">
            <a:avLst/>
          </a:prstGeom>
          <a:noFill/>
          <a:ln w="0">
            <a:solidFill>
              <a:srgbClr val="000000"/>
            </a:solidFill>
            <a:round/>
            <a:headEnd/>
            <a:tailEnd/>
          </a:ln>
        </p:spPr>
        <p:txBody>
          <a:bodyPr/>
          <a:lstStyle/>
          <a:p>
            <a:endParaRPr lang="it-IT"/>
          </a:p>
        </p:txBody>
      </p:sp>
      <p:sp>
        <p:nvSpPr>
          <p:cNvPr id="6178" name="Line 44"/>
          <p:cNvSpPr>
            <a:spLocks noChangeShapeType="1"/>
          </p:cNvSpPr>
          <p:nvPr/>
        </p:nvSpPr>
        <p:spPr bwMode="auto">
          <a:xfrm flipV="1">
            <a:off x="1708150" y="4624388"/>
            <a:ext cx="1082675" cy="354012"/>
          </a:xfrm>
          <a:prstGeom prst="line">
            <a:avLst/>
          </a:prstGeom>
          <a:noFill/>
          <a:ln w="55563">
            <a:solidFill>
              <a:srgbClr val="000080"/>
            </a:solidFill>
            <a:round/>
            <a:headEnd/>
            <a:tailEnd/>
          </a:ln>
        </p:spPr>
        <p:txBody>
          <a:bodyPr/>
          <a:lstStyle/>
          <a:p>
            <a:endParaRPr lang="it-IT"/>
          </a:p>
        </p:txBody>
      </p:sp>
      <p:sp>
        <p:nvSpPr>
          <p:cNvPr id="6179" name="Freeform 45"/>
          <p:cNvSpPr>
            <a:spLocks/>
          </p:cNvSpPr>
          <p:nvPr/>
        </p:nvSpPr>
        <p:spPr bwMode="auto">
          <a:xfrm>
            <a:off x="2790825" y="4270375"/>
            <a:ext cx="1063625" cy="354013"/>
          </a:xfrm>
          <a:custGeom>
            <a:avLst/>
            <a:gdLst>
              <a:gd name="T0" fmla="*/ 0 w 670"/>
              <a:gd name="T1" fmla="*/ 354013 h 223"/>
              <a:gd name="T2" fmla="*/ 522288 w 670"/>
              <a:gd name="T3" fmla="*/ 185738 h 223"/>
              <a:gd name="T4" fmla="*/ 1063625 w 670"/>
              <a:gd name="T5" fmla="*/ 0 h 223"/>
              <a:gd name="T6" fmla="*/ 0 60000 65536"/>
              <a:gd name="T7" fmla="*/ 0 60000 65536"/>
              <a:gd name="T8" fmla="*/ 0 60000 65536"/>
              <a:gd name="T9" fmla="*/ 0 w 670"/>
              <a:gd name="T10" fmla="*/ 0 h 223"/>
              <a:gd name="T11" fmla="*/ 670 w 670"/>
              <a:gd name="T12" fmla="*/ 223 h 223"/>
            </a:gdLst>
            <a:ahLst/>
            <a:cxnLst>
              <a:cxn ang="T6">
                <a:pos x="T0" y="T1"/>
              </a:cxn>
              <a:cxn ang="T7">
                <a:pos x="T2" y="T3"/>
              </a:cxn>
              <a:cxn ang="T8">
                <a:pos x="T4" y="T5"/>
              </a:cxn>
            </a:cxnLst>
            <a:rect l="T9" t="T10" r="T11" b="T12"/>
            <a:pathLst>
              <a:path w="670" h="223">
                <a:moveTo>
                  <a:pt x="0" y="223"/>
                </a:moveTo>
                <a:lnTo>
                  <a:pt x="329" y="117"/>
                </a:lnTo>
                <a:lnTo>
                  <a:pt x="670" y="0"/>
                </a:lnTo>
              </a:path>
            </a:pathLst>
          </a:custGeom>
          <a:noFill/>
          <a:ln w="55563">
            <a:solidFill>
              <a:srgbClr val="000080"/>
            </a:solidFill>
            <a:round/>
            <a:headEnd/>
            <a:tailEnd/>
          </a:ln>
        </p:spPr>
        <p:txBody>
          <a:bodyPr/>
          <a:lstStyle/>
          <a:p>
            <a:endParaRPr lang="it-IT"/>
          </a:p>
        </p:txBody>
      </p:sp>
      <p:sp>
        <p:nvSpPr>
          <p:cNvPr id="6180" name="Freeform 46"/>
          <p:cNvSpPr>
            <a:spLocks/>
          </p:cNvSpPr>
          <p:nvPr/>
        </p:nvSpPr>
        <p:spPr bwMode="auto">
          <a:xfrm>
            <a:off x="3854450" y="3878263"/>
            <a:ext cx="1082675" cy="392112"/>
          </a:xfrm>
          <a:custGeom>
            <a:avLst/>
            <a:gdLst>
              <a:gd name="T0" fmla="*/ 0 w 682"/>
              <a:gd name="T1" fmla="*/ 392112 h 247"/>
              <a:gd name="T2" fmla="*/ 541338 w 682"/>
              <a:gd name="T3" fmla="*/ 185737 h 247"/>
              <a:gd name="T4" fmla="*/ 1082675 w 682"/>
              <a:gd name="T5" fmla="*/ 0 h 247"/>
              <a:gd name="T6" fmla="*/ 0 60000 65536"/>
              <a:gd name="T7" fmla="*/ 0 60000 65536"/>
              <a:gd name="T8" fmla="*/ 0 60000 65536"/>
              <a:gd name="T9" fmla="*/ 0 w 682"/>
              <a:gd name="T10" fmla="*/ 0 h 247"/>
              <a:gd name="T11" fmla="*/ 682 w 682"/>
              <a:gd name="T12" fmla="*/ 247 h 247"/>
            </a:gdLst>
            <a:ahLst/>
            <a:cxnLst>
              <a:cxn ang="T6">
                <a:pos x="T0" y="T1"/>
              </a:cxn>
              <a:cxn ang="T7">
                <a:pos x="T2" y="T3"/>
              </a:cxn>
              <a:cxn ang="T8">
                <a:pos x="T4" y="T5"/>
              </a:cxn>
            </a:cxnLst>
            <a:rect l="T9" t="T10" r="T11" b="T12"/>
            <a:pathLst>
              <a:path w="682" h="247">
                <a:moveTo>
                  <a:pt x="0" y="247"/>
                </a:moveTo>
                <a:lnTo>
                  <a:pt x="341" y="117"/>
                </a:lnTo>
                <a:lnTo>
                  <a:pt x="682" y="0"/>
                </a:lnTo>
              </a:path>
            </a:pathLst>
          </a:custGeom>
          <a:noFill/>
          <a:ln w="55563">
            <a:solidFill>
              <a:srgbClr val="000080"/>
            </a:solidFill>
            <a:round/>
            <a:headEnd/>
            <a:tailEnd/>
          </a:ln>
        </p:spPr>
        <p:txBody>
          <a:bodyPr/>
          <a:lstStyle/>
          <a:p>
            <a:endParaRPr lang="it-IT"/>
          </a:p>
        </p:txBody>
      </p:sp>
      <p:sp>
        <p:nvSpPr>
          <p:cNvPr id="6181" name="Freeform 47"/>
          <p:cNvSpPr>
            <a:spLocks/>
          </p:cNvSpPr>
          <p:nvPr/>
        </p:nvSpPr>
        <p:spPr bwMode="auto">
          <a:xfrm>
            <a:off x="4937125" y="3560763"/>
            <a:ext cx="1082675" cy="317500"/>
          </a:xfrm>
          <a:custGeom>
            <a:avLst/>
            <a:gdLst>
              <a:gd name="T0" fmla="*/ 0 w 682"/>
              <a:gd name="T1" fmla="*/ 317500 h 200"/>
              <a:gd name="T2" fmla="*/ 279400 w 682"/>
              <a:gd name="T3" fmla="*/ 242888 h 200"/>
              <a:gd name="T4" fmla="*/ 541338 w 682"/>
              <a:gd name="T5" fmla="*/ 168275 h 200"/>
              <a:gd name="T6" fmla="*/ 820738 w 682"/>
              <a:gd name="T7" fmla="*/ 93662 h 200"/>
              <a:gd name="T8" fmla="*/ 1082675 w 682"/>
              <a:gd name="T9" fmla="*/ 0 h 200"/>
              <a:gd name="T10" fmla="*/ 0 60000 65536"/>
              <a:gd name="T11" fmla="*/ 0 60000 65536"/>
              <a:gd name="T12" fmla="*/ 0 60000 65536"/>
              <a:gd name="T13" fmla="*/ 0 60000 65536"/>
              <a:gd name="T14" fmla="*/ 0 60000 65536"/>
              <a:gd name="T15" fmla="*/ 0 w 682"/>
              <a:gd name="T16" fmla="*/ 0 h 200"/>
              <a:gd name="T17" fmla="*/ 682 w 682"/>
              <a:gd name="T18" fmla="*/ 200 h 200"/>
            </a:gdLst>
            <a:ahLst/>
            <a:cxnLst>
              <a:cxn ang="T10">
                <a:pos x="T0" y="T1"/>
              </a:cxn>
              <a:cxn ang="T11">
                <a:pos x="T2" y="T3"/>
              </a:cxn>
              <a:cxn ang="T12">
                <a:pos x="T4" y="T5"/>
              </a:cxn>
              <a:cxn ang="T13">
                <a:pos x="T6" y="T7"/>
              </a:cxn>
              <a:cxn ang="T14">
                <a:pos x="T8" y="T9"/>
              </a:cxn>
            </a:cxnLst>
            <a:rect l="T15" t="T16" r="T17" b="T18"/>
            <a:pathLst>
              <a:path w="682" h="200">
                <a:moveTo>
                  <a:pt x="0" y="200"/>
                </a:moveTo>
                <a:lnTo>
                  <a:pt x="176" y="153"/>
                </a:lnTo>
                <a:lnTo>
                  <a:pt x="341" y="106"/>
                </a:lnTo>
                <a:lnTo>
                  <a:pt x="517" y="59"/>
                </a:lnTo>
                <a:lnTo>
                  <a:pt x="682" y="0"/>
                </a:lnTo>
              </a:path>
            </a:pathLst>
          </a:custGeom>
          <a:noFill/>
          <a:ln w="55563">
            <a:solidFill>
              <a:srgbClr val="000080"/>
            </a:solidFill>
            <a:round/>
            <a:headEnd/>
            <a:tailEnd/>
          </a:ln>
        </p:spPr>
        <p:txBody>
          <a:bodyPr/>
          <a:lstStyle/>
          <a:p>
            <a:endParaRPr lang="it-IT"/>
          </a:p>
        </p:txBody>
      </p:sp>
      <p:sp>
        <p:nvSpPr>
          <p:cNvPr id="6182" name="Freeform 48"/>
          <p:cNvSpPr>
            <a:spLocks/>
          </p:cNvSpPr>
          <p:nvPr/>
        </p:nvSpPr>
        <p:spPr bwMode="auto">
          <a:xfrm>
            <a:off x="6019800" y="3055938"/>
            <a:ext cx="1063625" cy="504825"/>
          </a:xfrm>
          <a:custGeom>
            <a:avLst/>
            <a:gdLst>
              <a:gd name="T0" fmla="*/ 0 w 670"/>
              <a:gd name="T1" fmla="*/ 504825 h 318"/>
              <a:gd name="T2" fmla="*/ 260350 w 670"/>
              <a:gd name="T3" fmla="*/ 392112 h 318"/>
              <a:gd name="T4" fmla="*/ 522288 w 670"/>
              <a:gd name="T5" fmla="*/ 261937 h 318"/>
              <a:gd name="T6" fmla="*/ 1063625 w 670"/>
              <a:gd name="T7" fmla="*/ 0 h 318"/>
              <a:gd name="T8" fmla="*/ 0 60000 65536"/>
              <a:gd name="T9" fmla="*/ 0 60000 65536"/>
              <a:gd name="T10" fmla="*/ 0 60000 65536"/>
              <a:gd name="T11" fmla="*/ 0 60000 65536"/>
              <a:gd name="T12" fmla="*/ 0 w 670"/>
              <a:gd name="T13" fmla="*/ 0 h 318"/>
              <a:gd name="T14" fmla="*/ 670 w 670"/>
              <a:gd name="T15" fmla="*/ 318 h 318"/>
            </a:gdLst>
            <a:ahLst/>
            <a:cxnLst>
              <a:cxn ang="T8">
                <a:pos x="T0" y="T1"/>
              </a:cxn>
              <a:cxn ang="T9">
                <a:pos x="T2" y="T3"/>
              </a:cxn>
              <a:cxn ang="T10">
                <a:pos x="T4" y="T5"/>
              </a:cxn>
              <a:cxn ang="T11">
                <a:pos x="T6" y="T7"/>
              </a:cxn>
            </a:cxnLst>
            <a:rect l="T12" t="T13" r="T14" b="T15"/>
            <a:pathLst>
              <a:path w="670" h="318">
                <a:moveTo>
                  <a:pt x="0" y="318"/>
                </a:moveTo>
                <a:lnTo>
                  <a:pt x="164" y="247"/>
                </a:lnTo>
                <a:lnTo>
                  <a:pt x="329" y="165"/>
                </a:lnTo>
                <a:lnTo>
                  <a:pt x="670" y="0"/>
                </a:lnTo>
              </a:path>
            </a:pathLst>
          </a:custGeom>
          <a:noFill/>
          <a:ln w="55563">
            <a:solidFill>
              <a:srgbClr val="000080"/>
            </a:solidFill>
            <a:round/>
            <a:headEnd/>
            <a:tailEnd/>
          </a:ln>
        </p:spPr>
        <p:txBody>
          <a:bodyPr/>
          <a:lstStyle/>
          <a:p>
            <a:endParaRPr lang="it-IT"/>
          </a:p>
        </p:txBody>
      </p:sp>
      <p:sp>
        <p:nvSpPr>
          <p:cNvPr id="6183" name="Freeform 49"/>
          <p:cNvSpPr>
            <a:spLocks/>
          </p:cNvSpPr>
          <p:nvPr/>
        </p:nvSpPr>
        <p:spPr bwMode="auto">
          <a:xfrm>
            <a:off x="7083425" y="2459038"/>
            <a:ext cx="1082675" cy="596900"/>
          </a:xfrm>
          <a:custGeom>
            <a:avLst/>
            <a:gdLst>
              <a:gd name="T0" fmla="*/ 0 w 682"/>
              <a:gd name="T1" fmla="*/ 596900 h 376"/>
              <a:gd name="T2" fmla="*/ 541338 w 682"/>
              <a:gd name="T3" fmla="*/ 298450 h 376"/>
              <a:gd name="T4" fmla="*/ 1082675 w 682"/>
              <a:gd name="T5" fmla="*/ 0 h 376"/>
              <a:gd name="T6" fmla="*/ 0 60000 65536"/>
              <a:gd name="T7" fmla="*/ 0 60000 65536"/>
              <a:gd name="T8" fmla="*/ 0 60000 65536"/>
              <a:gd name="T9" fmla="*/ 0 w 682"/>
              <a:gd name="T10" fmla="*/ 0 h 376"/>
              <a:gd name="T11" fmla="*/ 682 w 682"/>
              <a:gd name="T12" fmla="*/ 376 h 376"/>
            </a:gdLst>
            <a:ahLst/>
            <a:cxnLst>
              <a:cxn ang="T6">
                <a:pos x="T0" y="T1"/>
              </a:cxn>
              <a:cxn ang="T7">
                <a:pos x="T2" y="T3"/>
              </a:cxn>
              <a:cxn ang="T8">
                <a:pos x="T4" y="T5"/>
              </a:cxn>
            </a:cxnLst>
            <a:rect l="T9" t="T10" r="T11" b="T12"/>
            <a:pathLst>
              <a:path w="682" h="376">
                <a:moveTo>
                  <a:pt x="0" y="376"/>
                </a:moveTo>
                <a:lnTo>
                  <a:pt x="341" y="188"/>
                </a:lnTo>
                <a:lnTo>
                  <a:pt x="682" y="0"/>
                </a:lnTo>
              </a:path>
            </a:pathLst>
          </a:custGeom>
          <a:noFill/>
          <a:ln w="55563">
            <a:solidFill>
              <a:srgbClr val="000080"/>
            </a:solidFill>
            <a:round/>
            <a:headEnd/>
            <a:tailEnd/>
          </a:ln>
        </p:spPr>
        <p:txBody>
          <a:bodyPr/>
          <a:lstStyle/>
          <a:p>
            <a:endParaRPr lang="it-IT"/>
          </a:p>
        </p:txBody>
      </p:sp>
      <p:sp>
        <p:nvSpPr>
          <p:cNvPr id="6184" name="Rectangle 50"/>
          <p:cNvSpPr>
            <a:spLocks noChangeArrowheads="1"/>
          </p:cNvSpPr>
          <p:nvPr/>
        </p:nvSpPr>
        <p:spPr bwMode="auto">
          <a:xfrm>
            <a:off x="1633538" y="4903788"/>
            <a:ext cx="131762" cy="131762"/>
          </a:xfrm>
          <a:prstGeom prst="rect">
            <a:avLst/>
          </a:prstGeom>
          <a:solidFill>
            <a:srgbClr val="FFFFFF"/>
          </a:solidFill>
          <a:ln w="19050">
            <a:solidFill>
              <a:srgbClr val="000080"/>
            </a:solidFill>
            <a:miter lim="800000"/>
            <a:headEnd/>
            <a:tailEnd/>
          </a:ln>
        </p:spPr>
        <p:txBody>
          <a:bodyPr/>
          <a:lstStyle/>
          <a:p>
            <a:endParaRPr lang="it-IT"/>
          </a:p>
        </p:txBody>
      </p:sp>
      <p:sp>
        <p:nvSpPr>
          <p:cNvPr id="6185" name="Rectangle 51"/>
          <p:cNvSpPr>
            <a:spLocks noChangeArrowheads="1"/>
          </p:cNvSpPr>
          <p:nvPr/>
        </p:nvSpPr>
        <p:spPr bwMode="auto">
          <a:xfrm>
            <a:off x="2716213" y="4549775"/>
            <a:ext cx="131762" cy="130175"/>
          </a:xfrm>
          <a:prstGeom prst="rect">
            <a:avLst/>
          </a:prstGeom>
          <a:solidFill>
            <a:srgbClr val="FFFFFF"/>
          </a:solidFill>
          <a:ln w="19050">
            <a:solidFill>
              <a:srgbClr val="000080"/>
            </a:solidFill>
            <a:miter lim="800000"/>
            <a:headEnd/>
            <a:tailEnd/>
          </a:ln>
        </p:spPr>
        <p:txBody>
          <a:bodyPr/>
          <a:lstStyle/>
          <a:p>
            <a:endParaRPr lang="it-IT"/>
          </a:p>
        </p:txBody>
      </p:sp>
      <p:sp>
        <p:nvSpPr>
          <p:cNvPr id="6186" name="Rectangle 52"/>
          <p:cNvSpPr>
            <a:spLocks noChangeArrowheads="1"/>
          </p:cNvSpPr>
          <p:nvPr/>
        </p:nvSpPr>
        <p:spPr bwMode="auto">
          <a:xfrm>
            <a:off x="3779838" y="4195763"/>
            <a:ext cx="131762" cy="130175"/>
          </a:xfrm>
          <a:prstGeom prst="rect">
            <a:avLst/>
          </a:prstGeom>
          <a:solidFill>
            <a:srgbClr val="FFFFFF"/>
          </a:solidFill>
          <a:ln w="19050">
            <a:solidFill>
              <a:srgbClr val="000080"/>
            </a:solidFill>
            <a:miter lim="800000"/>
            <a:headEnd/>
            <a:tailEnd/>
          </a:ln>
        </p:spPr>
        <p:txBody>
          <a:bodyPr/>
          <a:lstStyle/>
          <a:p>
            <a:endParaRPr lang="it-IT"/>
          </a:p>
        </p:txBody>
      </p:sp>
      <p:sp>
        <p:nvSpPr>
          <p:cNvPr id="6187" name="Rectangle 53"/>
          <p:cNvSpPr>
            <a:spLocks noChangeArrowheads="1"/>
          </p:cNvSpPr>
          <p:nvPr/>
        </p:nvSpPr>
        <p:spPr bwMode="auto">
          <a:xfrm>
            <a:off x="4862513" y="3803650"/>
            <a:ext cx="130175" cy="130175"/>
          </a:xfrm>
          <a:prstGeom prst="rect">
            <a:avLst/>
          </a:prstGeom>
          <a:solidFill>
            <a:srgbClr val="FFFFFF"/>
          </a:solidFill>
          <a:ln w="19050">
            <a:solidFill>
              <a:srgbClr val="000080"/>
            </a:solidFill>
            <a:miter lim="800000"/>
            <a:headEnd/>
            <a:tailEnd/>
          </a:ln>
        </p:spPr>
        <p:txBody>
          <a:bodyPr/>
          <a:lstStyle/>
          <a:p>
            <a:endParaRPr lang="it-IT"/>
          </a:p>
        </p:txBody>
      </p:sp>
      <p:sp>
        <p:nvSpPr>
          <p:cNvPr id="6188" name="Rectangle 54"/>
          <p:cNvSpPr>
            <a:spLocks noChangeArrowheads="1"/>
          </p:cNvSpPr>
          <p:nvPr/>
        </p:nvSpPr>
        <p:spPr bwMode="auto">
          <a:xfrm>
            <a:off x="5945188" y="3486150"/>
            <a:ext cx="130175" cy="130175"/>
          </a:xfrm>
          <a:prstGeom prst="rect">
            <a:avLst/>
          </a:prstGeom>
          <a:solidFill>
            <a:srgbClr val="FFFFFF"/>
          </a:solidFill>
          <a:ln w="19050">
            <a:solidFill>
              <a:srgbClr val="000080"/>
            </a:solidFill>
            <a:miter lim="800000"/>
            <a:headEnd/>
            <a:tailEnd/>
          </a:ln>
        </p:spPr>
        <p:txBody>
          <a:bodyPr/>
          <a:lstStyle/>
          <a:p>
            <a:endParaRPr lang="it-IT"/>
          </a:p>
        </p:txBody>
      </p:sp>
      <p:sp>
        <p:nvSpPr>
          <p:cNvPr id="6189" name="Rectangle 55"/>
          <p:cNvSpPr>
            <a:spLocks noChangeArrowheads="1"/>
          </p:cNvSpPr>
          <p:nvPr/>
        </p:nvSpPr>
        <p:spPr bwMode="auto">
          <a:xfrm>
            <a:off x="7008813" y="2981325"/>
            <a:ext cx="130175" cy="131763"/>
          </a:xfrm>
          <a:prstGeom prst="rect">
            <a:avLst/>
          </a:prstGeom>
          <a:solidFill>
            <a:srgbClr val="FFFFFF"/>
          </a:solidFill>
          <a:ln w="19050">
            <a:solidFill>
              <a:srgbClr val="000080"/>
            </a:solidFill>
            <a:miter lim="800000"/>
            <a:headEnd/>
            <a:tailEnd/>
          </a:ln>
        </p:spPr>
        <p:txBody>
          <a:bodyPr/>
          <a:lstStyle/>
          <a:p>
            <a:endParaRPr lang="it-IT"/>
          </a:p>
        </p:txBody>
      </p:sp>
      <p:sp>
        <p:nvSpPr>
          <p:cNvPr id="6190" name="Rectangle 56"/>
          <p:cNvSpPr>
            <a:spLocks noChangeArrowheads="1"/>
          </p:cNvSpPr>
          <p:nvPr/>
        </p:nvSpPr>
        <p:spPr bwMode="auto">
          <a:xfrm>
            <a:off x="8091488" y="2384425"/>
            <a:ext cx="130175" cy="130175"/>
          </a:xfrm>
          <a:prstGeom prst="rect">
            <a:avLst/>
          </a:prstGeom>
          <a:solidFill>
            <a:srgbClr val="FFFFFF"/>
          </a:solidFill>
          <a:ln w="19050">
            <a:solidFill>
              <a:srgbClr val="000080"/>
            </a:solidFill>
            <a:miter lim="800000"/>
            <a:headEnd/>
            <a:tailEnd/>
          </a:ln>
        </p:spPr>
        <p:txBody>
          <a:bodyPr/>
          <a:lstStyle/>
          <a:p>
            <a:endParaRPr lang="it-IT"/>
          </a:p>
        </p:txBody>
      </p:sp>
      <p:sp>
        <p:nvSpPr>
          <p:cNvPr id="6191" name="Rectangle 57"/>
          <p:cNvSpPr>
            <a:spLocks noChangeArrowheads="1"/>
          </p:cNvSpPr>
          <p:nvPr/>
        </p:nvSpPr>
        <p:spPr bwMode="auto">
          <a:xfrm>
            <a:off x="719138" y="5110163"/>
            <a:ext cx="282575" cy="304800"/>
          </a:xfrm>
          <a:prstGeom prst="rect">
            <a:avLst/>
          </a:prstGeom>
          <a:noFill/>
          <a:ln w="9525">
            <a:noFill/>
            <a:miter lim="800000"/>
            <a:headEnd/>
            <a:tailEnd/>
          </a:ln>
        </p:spPr>
        <p:txBody>
          <a:bodyPr wrap="none" lIns="0" tIns="0" rIns="0" bIns="0">
            <a:spAutoFit/>
          </a:bodyPr>
          <a:lstStyle/>
          <a:p>
            <a:pPr marL="342900" indent="-342900"/>
            <a:r>
              <a:rPr lang="it-IT" sz="2000"/>
              <a:t>40</a:t>
            </a:r>
          </a:p>
        </p:txBody>
      </p:sp>
      <p:sp>
        <p:nvSpPr>
          <p:cNvPr id="6192" name="Rectangle 58"/>
          <p:cNvSpPr>
            <a:spLocks noChangeArrowheads="1"/>
          </p:cNvSpPr>
          <p:nvPr/>
        </p:nvSpPr>
        <p:spPr bwMode="auto">
          <a:xfrm>
            <a:off x="719138" y="4718050"/>
            <a:ext cx="282575" cy="304800"/>
          </a:xfrm>
          <a:prstGeom prst="rect">
            <a:avLst/>
          </a:prstGeom>
          <a:noFill/>
          <a:ln w="9525">
            <a:noFill/>
            <a:miter lim="800000"/>
            <a:headEnd/>
            <a:tailEnd/>
          </a:ln>
        </p:spPr>
        <p:txBody>
          <a:bodyPr wrap="none" lIns="0" tIns="0" rIns="0" bIns="0">
            <a:spAutoFit/>
          </a:bodyPr>
          <a:lstStyle/>
          <a:p>
            <a:pPr marL="342900" indent="-342900"/>
            <a:r>
              <a:rPr lang="it-IT" sz="2000"/>
              <a:t>50</a:t>
            </a:r>
          </a:p>
        </p:txBody>
      </p:sp>
      <p:sp>
        <p:nvSpPr>
          <p:cNvPr id="6193" name="Rectangle 63"/>
          <p:cNvSpPr>
            <a:spLocks noChangeArrowheads="1"/>
          </p:cNvSpPr>
          <p:nvPr/>
        </p:nvSpPr>
        <p:spPr bwMode="auto">
          <a:xfrm>
            <a:off x="588963" y="2738438"/>
            <a:ext cx="428625" cy="307975"/>
          </a:xfrm>
          <a:prstGeom prst="rect">
            <a:avLst/>
          </a:prstGeom>
          <a:noFill/>
          <a:ln w="9525">
            <a:noFill/>
            <a:miter lim="800000"/>
            <a:headEnd/>
            <a:tailEnd/>
          </a:ln>
        </p:spPr>
        <p:txBody>
          <a:bodyPr wrap="none" lIns="0" tIns="0" rIns="0" bIns="0">
            <a:spAutoFit/>
          </a:bodyPr>
          <a:lstStyle/>
          <a:p>
            <a:pPr marL="342900" indent="-342900"/>
            <a:r>
              <a:rPr lang="it-IT" sz="2000"/>
              <a:t>100</a:t>
            </a:r>
          </a:p>
        </p:txBody>
      </p:sp>
      <p:sp>
        <p:nvSpPr>
          <p:cNvPr id="6194" name="Rectangle 64"/>
          <p:cNvSpPr>
            <a:spLocks noChangeArrowheads="1"/>
          </p:cNvSpPr>
          <p:nvPr/>
        </p:nvSpPr>
        <p:spPr bwMode="auto">
          <a:xfrm>
            <a:off x="588963" y="2347913"/>
            <a:ext cx="423862" cy="304800"/>
          </a:xfrm>
          <a:prstGeom prst="rect">
            <a:avLst/>
          </a:prstGeom>
          <a:noFill/>
          <a:ln w="9525">
            <a:noFill/>
            <a:miter lim="800000"/>
            <a:headEnd/>
            <a:tailEnd/>
          </a:ln>
        </p:spPr>
        <p:txBody>
          <a:bodyPr wrap="none" lIns="0" tIns="0" rIns="0" bIns="0">
            <a:spAutoFit/>
          </a:bodyPr>
          <a:lstStyle/>
          <a:p>
            <a:pPr marL="342900" indent="-342900"/>
            <a:r>
              <a:rPr lang="it-IT" sz="2000"/>
              <a:t>110</a:t>
            </a:r>
          </a:p>
        </p:txBody>
      </p:sp>
      <p:sp>
        <p:nvSpPr>
          <p:cNvPr id="6195" name="Rectangle 65"/>
          <p:cNvSpPr>
            <a:spLocks noChangeArrowheads="1"/>
          </p:cNvSpPr>
          <p:nvPr/>
        </p:nvSpPr>
        <p:spPr bwMode="auto">
          <a:xfrm>
            <a:off x="588963" y="1955800"/>
            <a:ext cx="428625" cy="307975"/>
          </a:xfrm>
          <a:prstGeom prst="rect">
            <a:avLst/>
          </a:prstGeom>
          <a:noFill/>
          <a:ln w="9525">
            <a:noFill/>
            <a:miter lim="800000"/>
            <a:headEnd/>
            <a:tailEnd/>
          </a:ln>
        </p:spPr>
        <p:txBody>
          <a:bodyPr wrap="none" lIns="0" tIns="0" rIns="0" bIns="0">
            <a:spAutoFit/>
          </a:bodyPr>
          <a:lstStyle/>
          <a:p>
            <a:pPr marL="342900" indent="-342900"/>
            <a:r>
              <a:rPr lang="it-IT" sz="2000"/>
              <a:t>120</a:t>
            </a:r>
          </a:p>
        </p:txBody>
      </p:sp>
      <p:sp>
        <p:nvSpPr>
          <p:cNvPr id="6196" name="Rectangle 66"/>
          <p:cNvSpPr>
            <a:spLocks noChangeArrowheads="1"/>
          </p:cNvSpPr>
          <p:nvPr/>
        </p:nvSpPr>
        <p:spPr bwMode="auto">
          <a:xfrm>
            <a:off x="1320800" y="5392738"/>
            <a:ext cx="735013" cy="304800"/>
          </a:xfrm>
          <a:prstGeom prst="rect">
            <a:avLst/>
          </a:prstGeom>
          <a:noFill/>
          <a:ln w="9525">
            <a:noFill/>
            <a:miter lim="800000"/>
            <a:headEnd/>
            <a:tailEnd/>
          </a:ln>
        </p:spPr>
        <p:txBody>
          <a:bodyPr wrap="none" lIns="0" tIns="0" rIns="0" bIns="0">
            <a:spAutoFit/>
          </a:bodyPr>
          <a:lstStyle/>
          <a:p>
            <a:pPr marL="342900" indent="-342900"/>
            <a:r>
              <a:rPr lang="it-IT" sz="2000"/>
              <a:t>0521A</a:t>
            </a:r>
          </a:p>
        </p:txBody>
      </p:sp>
      <p:sp>
        <p:nvSpPr>
          <p:cNvPr id="6197" name="Rectangle 67"/>
          <p:cNvSpPr>
            <a:spLocks noChangeArrowheads="1"/>
          </p:cNvSpPr>
          <p:nvPr/>
        </p:nvSpPr>
        <p:spPr bwMode="auto">
          <a:xfrm>
            <a:off x="2401888"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0621A</a:t>
            </a:r>
          </a:p>
        </p:txBody>
      </p:sp>
      <p:sp>
        <p:nvSpPr>
          <p:cNvPr id="6198" name="Rectangle 68"/>
          <p:cNvSpPr>
            <a:spLocks noChangeArrowheads="1"/>
          </p:cNvSpPr>
          <p:nvPr/>
        </p:nvSpPr>
        <p:spPr bwMode="auto">
          <a:xfrm>
            <a:off x="3465513"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0721A</a:t>
            </a:r>
          </a:p>
        </p:txBody>
      </p:sp>
      <p:sp>
        <p:nvSpPr>
          <p:cNvPr id="6199" name="Rectangle 69"/>
          <p:cNvSpPr>
            <a:spLocks noChangeArrowheads="1"/>
          </p:cNvSpPr>
          <p:nvPr/>
        </p:nvSpPr>
        <p:spPr bwMode="auto">
          <a:xfrm>
            <a:off x="4548188"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0821A</a:t>
            </a:r>
          </a:p>
        </p:txBody>
      </p:sp>
      <p:sp>
        <p:nvSpPr>
          <p:cNvPr id="6200" name="Rectangle 70"/>
          <p:cNvSpPr>
            <a:spLocks noChangeArrowheads="1"/>
          </p:cNvSpPr>
          <p:nvPr/>
        </p:nvSpPr>
        <p:spPr bwMode="auto">
          <a:xfrm>
            <a:off x="5630863"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0921A</a:t>
            </a:r>
          </a:p>
        </p:txBody>
      </p:sp>
      <p:sp>
        <p:nvSpPr>
          <p:cNvPr id="6201" name="Rectangle 71"/>
          <p:cNvSpPr>
            <a:spLocks noChangeArrowheads="1"/>
          </p:cNvSpPr>
          <p:nvPr/>
        </p:nvSpPr>
        <p:spPr bwMode="auto">
          <a:xfrm>
            <a:off x="6694488"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1021A</a:t>
            </a:r>
          </a:p>
        </p:txBody>
      </p:sp>
      <p:sp>
        <p:nvSpPr>
          <p:cNvPr id="6202" name="Rectangle 72"/>
          <p:cNvSpPr>
            <a:spLocks noChangeArrowheads="1"/>
          </p:cNvSpPr>
          <p:nvPr/>
        </p:nvSpPr>
        <p:spPr bwMode="auto">
          <a:xfrm>
            <a:off x="7777163" y="5392738"/>
            <a:ext cx="742950" cy="307975"/>
          </a:xfrm>
          <a:prstGeom prst="rect">
            <a:avLst/>
          </a:prstGeom>
          <a:noFill/>
          <a:ln w="9525">
            <a:noFill/>
            <a:miter lim="800000"/>
            <a:headEnd/>
            <a:tailEnd/>
          </a:ln>
        </p:spPr>
        <p:txBody>
          <a:bodyPr wrap="none" lIns="0" tIns="0" rIns="0" bIns="0">
            <a:spAutoFit/>
          </a:bodyPr>
          <a:lstStyle/>
          <a:p>
            <a:pPr marL="342900" indent="-342900"/>
            <a:r>
              <a:rPr lang="it-IT" sz="2000"/>
              <a:t>1221A</a:t>
            </a:r>
          </a:p>
        </p:txBody>
      </p:sp>
      <p:sp>
        <p:nvSpPr>
          <p:cNvPr id="6203" name="Rectangle 73"/>
          <p:cNvSpPr>
            <a:spLocks noChangeArrowheads="1"/>
          </p:cNvSpPr>
          <p:nvPr/>
        </p:nvSpPr>
        <p:spPr bwMode="auto">
          <a:xfrm rot="-5400000">
            <a:off x="155575" y="3516313"/>
            <a:ext cx="381000" cy="304800"/>
          </a:xfrm>
          <a:prstGeom prst="rect">
            <a:avLst/>
          </a:prstGeom>
          <a:noFill/>
          <a:ln w="9525">
            <a:noFill/>
            <a:miter lim="800000"/>
            <a:headEnd/>
            <a:tailEnd/>
          </a:ln>
        </p:spPr>
        <p:txBody>
          <a:bodyPr wrap="none" lIns="0" tIns="0" rIns="0" bIns="0">
            <a:spAutoFit/>
          </a:bodyPr>
          <a:lstStyle/>
          <a:p>
            <a:pPr marL="342900" indent="-342900"/>
            <a:r>
              <a:rPr lang="it-IT" sz="2000"/>
              <a:t>kW</a:t>
            </a:r>
          </a:p>
        </p:txBody>
      </p:sp>
      <p:sp>
        <p:nvSpPr>
          <p:cNvPr id="6204" name="Rectangle 76"/>
          <p:cNvSpPr>
            <a:spLocks noChangeArrowheads="1"/>
          </p:cNvSpPr>
          <p:nvPr/>
        </p:nvSpPr>
        <p:spPr bwMode="auto">
          <a:xfrm>
            <a:off x="5634038" y="5753100"/>
            <a:ext cx="742950" cy="307975"/>
          </a:xfrm>
          <a:prstGeom prst="rect">
            <a:avLst/>
          </a:prstGeom>
          <a:noFill/>
          <a:ln w="9525">
            <a:noFill/>
            <a:miter lim="800000"/>
            <a:headEnd/>
            <a:tailEnd/>
          </a:ln>
        </p:spPr>
        <p:txBody>
          <a:bodyPr wrap="none" lIns="0" tIns="0" rIns="0" bIns="0">
            <a:spAutoFit/>
          </a:bodyPr>
          <a:lstStyle/>
          <a:p>
            <a:pPr marL="342900" indent="-342900"/>
            <a:r>
              <a:rPr lang="it-IT" sz="2000"/>
              <a:t>0922A</a:t>
            </a:r>
          </a:p>
        </p:txBody>
      </p:sp>
      <p:sp>
        <p:nvSpPr>
          <p:cNvPr id="6205" name="Rectangle 77"/>
          <p:cNvSpPr>
            <a:spLocks noChangeArrowheads="1"/>
          </p:cNvSpPr>
          <p:nvPr/>
        </p:nvSpPr>
        <p:spPr bwMode="auto">
          <a:xfrm>
            <a:off x="6697663" y="5753100"/>
            <a:ext cx="742950" cy="307975"/>
          </a:xfrm>
          <a:prstGeom prst="rect">
            <a:avLst/>
          </a:prstGeom>
          <a:noFill/>
          <a:ln w="9525">
            <a:noFill/>
            <a:miter lim="800000"/>
            <a:headEnd/>
            <a:tailEnd/>
          </a:ln>
        </p:spPr>
        <p:txBody>
          <a:bodyPr wrap="none" lIns="0" tIns="0" rIns="0" bIns="0">
            <a:spAutoFit/>
          </a:bodyPr>
          <a:lstStyle/>
          <a:p>
            <a:pPr marL="342900" indent="-342900"/>
            <a:r>
              <a:rPr lang="it-IT" sz="2000"/>
              <a:t>1022A</a:t>
            </a:r>
          </a:p>
        </p:txBody>
      </p:sp>
      <p:sp>
        <p:nvSpPr>
          <p:cNvPr id="6206" name="Rectangle 78"/>
          <p:cNvSpPr>
            <a:spLocks noChangeArrowheads="1"/>
          </p:cNvSpPr>
          <p:nvPr/>
        </p:nvSpPr>
        <p:spPr bwMode="auto">
          <a:xfrm>
            <a:off x="7780338" y="5753100"/>
            <a:ext cx="742950" cy="307975"/>
          </a:xfrm>
          <a:prstGeom prst="rect">
            <a:avLst/>
          </a:prstGeom>
          <a:noFill/>
          <a:ln w="9525">
            <a:noFill/>
            <a:miter lim="800000"/>
            <a:headEnd/>
            <a:tailEnd/>
          </a:ln>
        </p:spPr>
        <p:txBody>
          <a:bodyPr wrap="none" lIns="0" tIns="0" rIns="0" bIns="0">
            <a:spAutoFit/>
          </a:bodyPr>
          <a:lstStyle/>
          <a:p>
            <a:pPr marL="342900" indent="-342900"/>
            <a:r>
              <a:rPr lang="it-IT" sz="2000"/>
              <a:t>1222A</a:t>
            </a:r>
          </a:p>
        </p:txBody>
      </p:sp>
      <p:sp>
        <p:nvSpPr>
          <p:cNvPr id="65"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57150" y="928688"/>
            <a:ext cx="9086850" cy="733425"/>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179512" y="2143124"/>
            <a:ext cx="2160000" cy="723494"/>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179512" y="3214688"/>
            <a:ext cx="2160000" cy="744829"/>
          </a:xfrm>
          <a:prstGeom prst="rect">
            <a:avLst/>
          </a:prstGeom>
          <a:noFill/>
          <a:ln w="9525">
            <a:noFill/>
            <a:miter lim="800000"/>
            <a:headEnd/>
            <a:tailEnd/>
          </a:ln>
        </p:spPr>
      </p:pic>
      <p:pic>
        <p:nvPicPr>
          <p:cNvPr id="73733" name="Picture 5"/>
          <p:cNvPicPr>
            <a:picLocks noChangeAspect="1" noChangeArrowheads="1"/>
          </p:cNvPicPr>
          <p:nvPr/>
        </p:nvPicPr>
        <p:blipFill>
          <a:blip r:embed="rId5" cstate="print"/>
          <a:srcRect/>
          <a:stretch>
            <a:fillRect/>
          </a:stretch>
        </p:blipFill>
        <p:spPr bwMode="auto">
          <a:xfrm>
            <a:off x="179512" y="4429125"/>
            <a:ext cx="2160000" cy="730435"/>
          </a:xfrm>
          <a:prstGeom prst="rect">
            <a:avLst/>
          </a:prstGeom>
          <a:noFill/>
          <a:ln w="9525">
            <a:noFill/>
            <a:miter lim="800000"/>
            <a:headEnd/>
            <a:tailEnd/>
          </a:ln>
        </p:spPr>
      </p:pic>
      <p:sp>
        <p:nvSpPr>
          <p:cNvPr id="73734" name="Rettangolo 6"/>
          <p:cNvSpPr>
            <a:spLocks noChangeArrowheads="1"/>
          </p:cNvSpPr>
          <p:nvPr/>
        </p:nvSpPr>
        <p:spPr bwMode="auto">
          <a:xfrm>
            <a:off x="2500313" y="2143125"/>
            <a:ext cx="6429375" cy="3786188"/>
          </a:xfrm>
          <a:prstGeom prst="rect">
            <a:avLst/>
          </a:prstGeom>
          <a:noFill/>
          <a:ln w="9525">
            <a:noFill/>
            <a:miter lim="800000"/>
            <a:headEnd/>
            <a:tailEnd/>
          </a:ln>
        </p:spPr>
        <p:txBody>
          <a:bodyPr>
            <a:spAutoFit/>
          </a:bodyPr>
          <a:lstStyle/>
          <a:p>
            <a:pPr algn="just"/>
            <a:r>
              <a:rPr lang="en-US" sz="1600"/>
              <a:t>This Screen allows the type of electronic expansion valve to be set.</a:t>
            </a:r>
          </a:p>
          <a:p>
            <a:pPr algn="just"/>
            <a:endParaRPr lang="en-US" sz="1600"/>
          </a:p>
          <a:p>
            <a:pPr algn="just"/>
            <a:endParaRPr lang="en-US" sz="1600"/>
          </a:p>
          <a:p>
            <a:pPr algn="just"/>
            <a:endParaRPr lang="en-US" sz="1600"/>
          </a:p>
          <a:p>
            <a:pPr algn="just"/>
            <a:r>
              <a:rPr lang="en-US" sz="1600"/>
              <a:t>Allows  the superheating  value  to be set  in  the various operating modes.</a:t>
            </a:r>
          </a:p>
          <a:p>
            <a:pPr algn="just"/>
            <a:endParaRPr lang="en-US" sz="1600"/>
          </a:p>
          <a:p>
            <a:pPr algn="just"/>
            <a:endParaRPr lang="en-US" sz="1600"/>
          </a:p>
          <a:p>
            <a:pPr algn="just"/>
            <a:endParaRPr lang="en-US" sz="1600"/>
          </a:p>
          <a:p>
            <a:pPr algn="just"/>
            <a:r>
              <a:rPr lang="en-US" sz="1600"/>
              <a:t>Allows the Proportional Gain to be set in the various operating modes</a:t>
            </a:r>
          </a:p>
          <a:p>
            <a:pPr algn="just"/>
            <a:endParaRPr lang="en-US" sz="1600"/>
          </a:p>
          <a:p>
            <a:pPr algn="just"/>
            <a:endParaRPr lang="en-US" sz="1600"/>
          </a:p>
          <a:p>
            <a:pPr algn="just"/>
            <a:endParaRPr lang="en-US" sz="1600"/>
          </a:p>
          <a:p>
            <a:pPr algn="just"/>
            <a:r>
              <a:rPr lang="en-US" sz="1600"/>
              <a:t>Allows  the  set  point  for  the  Integral  Time to be set for different  operating modes.  </a:t>
            </a:r>
            <a:endParaRPr lang="it-IT" sz="1600"/>
          </a:p>
        </p:txBody>
      </p:sp>
      <p:pic>
        <p:nvPicPr>
          <p:cNvPr id="73735" name="Picture 2"/>
          <p:cNvPicPr>
            <a:picLocks noChangeAspect="1" noChangeArrowheads="1"/>
          </p:cNvPicPr>
          <p:nvPr/>
        </p:nvPicPr>
        <p:blipFill>
          <a:blip r:embed="rId6" cstate="print"/>
          <a:srcRect/>
          <a:stretch>
            <a:fillRect/>
          </a:stretch>
        </p:blipFill>
        <p:spPr bwMode="auto">
          <a:xfrm>
            <a:off x="179512" y="5429250"/>
            <a:ext cx="2160000" cy="730435"/>
          </a:xfrm>
          <a:prstGeom prst="rect">
            <a:avLst/>
          </a:prstGeom>
          <a:noFill/>
          <a:ln w="9525">
            <a:noFill/>
            <a:miter lim="800000"/>
            <a:headEnd/>
            <a:tailEnd/>
          </a:ln>
        </p:spPr>
      </p:pic>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EXV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cstate="print"/>
          <a:srcRect/>
          <a:stretch>
            <a:fillRect/>
          </a:stretch>
        </p:blipFill>
        <p:spPr bwMode="auto">
          <a:xfrm>
            <a:off x="179512" y="1000124"/>
            <a:ext cx="2160000" cy="737306"/>
          </a:xfrm>
          <a:prstGeom prst="rect">
            <a:avLst/>
          </a:prstGeom>
          <a:noFill/>
          <a:ln w="9525">
            <a:noFill/>
            <a:miter lim="800000"/>
            <a:headEnd/>
            <a:tailEnd/>
          </a:ln>
        </p:spPr>
      </p:pic>
      <p:pic>
        <p:nvPicPr>
          <p:cNvPr id="74755" name="Picture 4"/>
          <p:cNvPicPr>
            <a:picLocks noChangeAspect="1" noChangeArrowheads="1"/>
          </p:cNvPicPr>
          <p:nvPr/>
        </p:nvPicPr>
        <p:blipFill>
          <a:blip r:embed="rId3" cstate="print"/>
          <a:srcRect/>
          <a:stretch>
            <a:fillRect/>
          </a:stretch>
        </p:blipFill>
        <p:spPr bwMode="auto">
          <a:xfrm>
            <a:off x="179512" y="2000248"/>
            <a:ext cx="2160000" cy="737563"/>
          </a:xfrm>
          <a:prstGeom prst="rect">
            <a:avLst/>
          </a:prstGeom>
          <a:noFill/>
          <a:ln w="9525">
            <a:noFill/>
            <a:miter lim="800000"/>
            <a:headEnd/>
            <a:tailEnd/>
          </a:ln>
        </p:spPr>
      </p:pic>
      <p:pic>
        <p:nvPicPr>
          <p:cNvPr id="74756" name="Picture 5"/>
          <p:cNvPicPr>
            <a:picLocks noChangeAspect="1" noChangeArrowheads="1"/>
          </p:cNvPicPr>
          <p:nvPr/>
        </p:nvPicPr>
        <p:blipFill>
          <a:blip r:embed="rId4" cstate="print"/>
          <a:srcRect/>
          <a:stretch>
            <a:fillRect/>
          </a:stretch>
        </p:blipFill>
        <p:spPr bwMode="auto">
          <a:xfrm>
            <a:off x="179512" y="3000374"/>
            <a:ext cx="2160000" cy="740870"/>
          </a:xfrm>
          <a:prstGeom prst="rect">
            <a:avLst/>
          </a:prstGeom>
          <a:noFill/>
          <a:ln w="9525">
            <a:noFill/>
            <a:miter lim="800000"/>
            <a:headEnd/>
            <a:tailEnd/>
          </a:ln>
        </p:spPr>
      </p:pic>
      <p:sp>
        <p:nvSpPr>
          <p:cNvPr id="74757" name="Rettangolo 6"/>
          <p:cNvSpPr>
            <a:spLocks noChangeArrowheads="1"/>
          </p:cNvSpPr>
          <p:nvPr/>
        </p:nvSpPr>
        <p:spPr bwMode="auto">
          <a:xfrm>
            <a:off x="2500313" y="928688"/>
            <a:ext cx="6429375" cy="4278312"/>
          </a:xfrm>
          <a:prstGeom prst="rect">
            <a:avLst/>
          </a:prstGeom>
          <a:noFill/>
          <a:ln w="9525">
            <a:noFill/>
            <a:miter lim="800000"/>
            <a:headEnd/>
            <a:tailEnd/>
          </a:ln>
        </p:spPr>
        <p:txBody>
          <a:bodyPr>
            <a:spAutoFit/>
          </a:bodyPr>
          <a:lstStyle/>
          <a:p>
            <a:pPr algn="just"/>
            <a:r>
              <a:rPr lang="en-US" sz="1600"/>
              <a:t>Allows the maximum number of opening steps and the set point of the neutral band for the superheating.</a:t>
            </a:r>
          </a:p>
          <a:p>
            <a:pPr algn="just"/>
            <a:endParaRPr lang="en-US" sz="1600"/>
          </a:p>
          <a:p>
            <a:pPr algn="just"/>
            <a:endParaRPr lang="en-US" sz="1600"/>
          </a:p>
          <a:p>
            <a:pPr algn="just"/>
            <a:r>
              <a:rPr lang="en-US" sz="1600"/>
              <a:t>Allows  the set point of  the Derivative  time and  the maximum suction temperature to be set.</a:t>
            </a:r>
          </a:p>
          <a:p>
            <a:pPr algn="just"/>
            <a:endParaRPr lang="en-US" sz="1600"/>
          </a:p>
          <a:p>
            <a:pPr algn="just"/>
            <a:endParaRPr lang="en-US" sz="1600"/>
          </a:p>
          <a:p>
            <a:pPr algn="just"/>
            <a:r>
              <a:rPr lang="en-US" sz="1600"/>
              <a:t>Allows  the  relationship  in % of  the power of  the electronic expansion valve and  the  cooling  circuit  to be  set where  it has been  inserted  in  the  various operating modes described.</a:t>
            </a:r>
          </a:p>
          <a:p>
            <a:pPr algn="just"/>
            <a:endParaRPr lang="en-US" sz="1600"/>
          </a:p>
          <a:p>
            <a:pPr algn="just"/>
            <a:endParaRPr lang="en-US" sz="1600"/>
          </a:p>
          <a:p>
            <a:pPr algn="just"/>
            <a:endParaRPr lang="en-US" sz="1600"/>
          </a:p>
          <a:p>
            <a:pPr algn="just"/>
            <a:endParaRPr lang="en-US" sz="1600"/>
          </a:p>
          <a:p>
            <a:pPr algn="just"/>
            <a:r>
              <a:rPr lang="en-US" sz="1600"/>
              <a:t>These Screens allow  the  limits  of  low  superheating to be set:  integral  time  and temperature in the various operating modes.</a:t>
            </a:r>
            <a:endParaRPr lang="it-IT" sz="1600"/>
          </a:p>
        </p:txBody>
      </p:sp>
      <p:pic>
        <p:nvPicPr>
          <p:cNvPr id="74758" name="Picture 2"/>
          <p:cNvPicPr>
            <a:picLocks noChangeAspect="1" noChangeArrowheads="1"/>
          </p:cNvPicPr>
          <p:nvPr/>
        </p:nvPicPr>
        <p:blipFill>
          <a:blip r:embed="rId5" cstate="print"/>
          <a:srcRect/>
          <a:stretch>
            <a:fillRect/>
          </a:stretch>
        </p:blipFill>
        <p:spPr bwMode="auto">
          <a:xfrm>
            <a:off x="179512" y="4214810"/>
            <a:ext cx="2160000" cy="727024"/>
          </a:xfrm>
          <a:prstGeom prst="rect">
            <a:avLst/>
          </a:prstGeom>
          <a:noFill/>
          <a:ln w="9525">
            <a:noFill/>
            <a:miter lim="800000"/>
            <a:headEnd/>
            <a:tailEnd/>
          </a:ln>
        </p:spPr>
      </p:pic>
      <p:pic>
        <p:nvPicPr>
          <p:cNvPr id="74759" name="Picture 3"/>
          <p:cNvPicPr>
            <a:picLocks noChangeAspect="1" noChangeArrowheads="1"/>
          </p:cNvPicPr>
          <p:nvPr/>
        </p:nvPicPr>
        <p:blipFill>
          <a:blip r:embed="rId6" cstate="print"/>
          <a:srcRect/>
          <a:stretch>
            <a:fillRect/>
          </a:stretch>
        </p:blipFill>
        <p:spPr bwMode="auto">
          <a:xfrm>
            <a:off x="179512" y="5067958"/>
            <a:ext cx="2160000" cy="737306"/>
          </a:xfrm>
          <a:prstGeom prst="rect">
            <a:avLst/>
          </a:prstGeom>
          <a:noFill/>
          <a:ln w="9525">
            <a:noFill/>
            <a:miter lim="800000"/>
            <a:headEnd/>
            <a:tailEnd/>
          </a:ln>
        </p:spPr>
      </p:pic>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EXV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cstate="print"/>
          <a:srcRect/>
          <a:stretch>
            <a:fillRect/>
          </a:stretch>
        </p:blipFill>
        <p:spPr bwMode="auto">
          <a:xfrm>
            <a:off x="179512" y="1000123"/>
            <a:ext cx="2160000" cy="713007"/>
          </a:xfrm>
          <a:prstGeom prst="rect">
            <a:avLst/>
          </a:prstGeom>
          <a:noFill/>
          <a:ln w="9525">
            <a:noFill/>
            <a:miter lim="800000"/>
            <a:headEnd/>
            <a:tailEnd/>
          </a:ln>
        </p:spPr>
      </p:pic>
      <p:pic>
        <p:nvPicPr>
          <p:cNvPr id="75779" name="Picture 5"/>
          <p:cNvPicPr>
            <a:picLocks noChangeAspect="1" noChangeArrowheads="1"/>
          </p:cNvPicPr>
          <p:nvPr/>
        </p:nvPicPr>
        <p:blipFill>
          <a:blip r:embed="rId3" cstate="print"/>
          <a:srcRect/>
          <a:stretch>
            <a:fillRect/>
          </a:stretch>
        </p:blipFill>
        <p:spPr bwMode="auto">
          <a:xfrm>
            <a:off x="179512" y="1928812"/>
            <a:ext cx="2160000" cy="740870"/>
          </a:xfrm>
          <a:prstGeom prst="rect">
            <a:avLst/>
          </a:prstGeom>
          <a:noFill/>
          <a:ln w="9525">
            <a:noFill/>
            <a:miter lim="800000"/>
            <a:headEnd/>
            <a:tailEnd/>
          </a:ln>
        </p:spPr>
      </p:pic>
      <p:sp>
        <p:nvSpPr>
          <p:cNvPr id="75780" name="Rettangolo 6"/>
          <p:cNvSpPr>
            <a:spLocks noChangeArrowheads="1"/>
          </p:cNvSpPr>
          <p:nvPr/>
        </p:nvSpPr>
        <p:spPr bwMode="auto">
          <a:xfrm>
            <a:off x="2500313" y="928688"/>
            <a:ext cx="6429375" cy="4524375"/>
          </a:xfrm>
          <a:prstGeom prst="rect">
            <a:avLst/>
          </a:prstGeom>
          <a:noFill/>
          <a:ln w="9525">
            <a:noFill/>
            <a:miter lim="800000"/>
            <a:headEnd/>
            <a:tailEnd/>
          </a:ln>
        </p:spPr>
        <p:txBody>
          <a:bodyPr>
            <a:spAutoFit/>
          </a:bodyPr>
          <a:lstStyle/>
          <a:p>
            <a:pPr algn="just"/>
            <a:r>
              <a:rPr lang="en-US" sz="1600"/>
              <a:t>Allows the setpoints of the MOP and LOP to be set in chiller mode.</a:t>
            </a:r>
          </a:p>
          <a:p>
            <a:pPr algn="just"/>
            <a:endParaRPr lang="en-US" sz="1600"/>
          </a:p>
          <a:p>
            <a:pPr algn="just"/>
            <a:endParaRPr lang="en-US" sz="1600"/>
          </a:p>
          <a:p>
            <a:pPr algn="just"/>
            <a:endParaRPr lang="en-US" sz="1600"/>
          </a:p>
          <a:p>
            <a:pPr algn="just"/>
            <a:r>
              <a:rPr lang="en-US" sz="1600"/>
              <a:t>Allows the start up delay of the MOP and the integral time to be set.</a:t>
            </a:r>
          </a:p>
          <a:p>
            <a:pPr algn="just"/>
            <a:endParaRPr lang="en-US" sz="1600"/>
          </a:p>
          <a:p>
            <a:pPr algn="just"/>
            <a:endParaRPr lang="en-US" sz="1600"/>
          </a:p>
          <a:p>
            <a:pPr algn="just"/>
            <a:endParaRPr lang="en-US" sz="1600"/>
          </a:p>
          <a:p>
            <a:pPr algn="just"/>
            <a:r>
              <a:rPr lang="en-US" sz="1600"/>
              <a:t>Allows the integral time of the LOP to be set.</a:t>
            </a:r>
          </a:p>
          <a:p>
            <a:pPr algn="just"/>
            <a:endParaRPr lang="en-US" sz="1600"/>
          </a:p>
          <a:p>
            <a:pPr algn="just"/>
            <a:endParaRPr lang="en-US" sz="1600"/>
          </a:p>
          <a:p>
            <a:pPr algn="just"/>
            <a:endParaRPr lang="en-US" sz="1600"/>
          </a:p>
          <a:p>
            <a:pPr algn="just"/>
            <a:r>
              <a:rPr lang="en-US" sz="1600"/>
              <a:t>Allows the setpoints of the MOP and LOP to be set in defrost mode.</a:t>
            </a:r>
          </a:p>
          <a:p>
            <a:pPr algn="just"/>
            <a:endParaRPr lang="en-US" sz="1600"/>
          </a:p>
          <a:p>
            <a:pPr algn="just"/>
            <a:endParaRPr lang="en-US" sz="1600"/>
          </a:p>
          <a:p>
            <a:pPr algn="just"/>
            <a:endParaRPr lang="en-US" sz="1600"/>
          </a:p>
          <a:p>
            <a:pPr algn="just"/>
            <a:r>
              <a:rPr lang="en-US" sz="1600"/>
              <a:t>Allows the setpoints of the MOP, LOP and “kP”  factor to be set in heat pump mode.</a:t>
            </a:r>
          </a:p>
        </p:txBody>
      </p:sp>
      <p:pic>
        <p:nvPicPr>
          <p:cNvPr id="75781" name="Picture 2"/>
          <p:cNvPicPr>
            <a:picLocks noChangeAspect="1" noChangeArrowheads="1"/>
          </p:cNvPicPr>
          <p:nvPr/>
        </p:nvPicPr>
        <p:blipFill>
          <a:blip r:embed="rId4" cstate="print"/>
          <a:srcRect/>
          <a:stretch>
            <a:fillRect/>
          </a:stretch>
        </p:blipFill>
        <p:spPr bwMode="auto">
          <a:xfrm>
            <a:off x="179512" y="2928936"/>
            <a:ext cx="2160000" cy="713007"/>
          </a:xfrm>
          <a:prstGeom prst="rect">
            <a:avLst/>
          </a:prstGeom>
          <a:noFill/>
          <a:ln w="9525">
            <a:noFill/>
            <a:miter lim="800000"/>
            <a:headEnd/>
            <a:tailEnd/>
          </a:ln>
        </p:spPr>
      </p:pic>
      <p:pic>
        <p:nvPicPr>
          <p:cNvPr id="75782" name="Picture 3"/>
          <p:cNvPicPr>
            <a:picLocks noChangeAspect="1" noChangeArrowheads="1"/>
          </p:cNvPicPr>
          <p:nvPr/>
        </p:nvPicPr>
        <p:blipFill>
          <a:blip r:embed="rId5" cstate="print"/>
          <a:srcRect/>
          <a:stretch>
            <a:fillRect/>
          </a:stretch>
        </p:blipFill>
        <p:spPr bwMode="auto">
          <a:xfrm>
            <a:off x="179512" y="3929060"/>
            <a:ext cx="2160000" cy="727024"/>
          </a:xfrm>
          <a:prstGeom prst="rect">
            <a:avLst/>
          </a:prstGeom>
          <a:noFill/>
          <a:ln w="9525">
            <a:noFill/>
            <a:miter lim="800000"/>
            <a:headEnd/>
            <a:tailEnd/>
          </a:ln>
        </p:spPr>
      </p:pic>
      <p:pic>
        <p:nvPicPr>
          <p:cNvPr id="75783" name="Picture 4"/>
          <p:cNvPicPr>
            <a:picLocks noChangeAspect="1" noChangeArrowheads="1"/>
          </p:cNvPicPr>
          <p:nvPr/>
        </p:nvPicPr>
        <p:blipFill>
          <a:blip r:embed="rId6" cstate="print"/>
          <a:srcRect/>
          <a:stretch>
            <a:fillRect/>
          </a:stretch>
        </p:blipFill>
        <p:spPr bwMode="auto">
          <a:xfrm>
            <a:off x="179512" y="4929184"/>
            <a:ext cx="2160000" cy="751762"/>
          </a:xfrm>
          <a:prstGeom prst="rect">
            <a:avLst/>
          </a:prstGeom>
          <a:noFill/>
          <a:ln w="9525">
            <a:noFill/>
            <a:miter lim="800000"/>
            <a:headEnd/>
            <a:tailEnd/>
          </a:ln>
        </p:spPr>
      </p:pic>
      <p:sp>
        <p:nvSpPr>
          <p:cNvPr id="9"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EXV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ttangolo 6"/>
          <p:cNvSpPr>
            <a:spLocks noChangeArrowheads="1"/>
          </p:cNvSpPr>
          <p:nvPr/>
        </p:nvSpPr>
        <p:spPr bwMode="auto">
          <a:xfrm>
            <a:off x="2500313" y="928688"/>
            <a:ext cx="6429375" cy="3046412"/>
          </a:xfrm>
          <a:prstGeom prst="rect">
            <a:avLst/>
          </a:prstGeom>
          <a:noFill/>
          <a:ln w="9525">
            <a:noFill/>
            <a:miter lim="800000"/>
            <a:headEnd/>
            <a:tailEnd/>
          </a:ln>
        </p:spPr>
        <p:txBody>
          <a:bodyPr>
            <a:spAutoFit/>
          </a:bodyPr>
          <a:lstStyle/>
          <a:p>
            <a:pPr algn="just"/>
            <a:r>
              <a:rPr lang="en-US" sz="1600"/>
              <a:t>Allows  the  start  and  finish  of  the  range  of  the  evaporating  pressure sensor to be set.</a:t>
            </a:r>
          </a:p>
          <a:p>
            <a:pPr algn="just"/>
            <a:endParaRPr lang="en-US" sz="1600"/>
          </a:p>
          <a:p>
            <a:pPr algn="just"/>
            <a:endParaRPr lang="en-US" sz="1600"/>
          </a:p>
          <a:p>
            <a:pPr algn="just"/>
            <a:r>
              <a:rPr lang="en-US" sz="1600"/>
              <a:t>Allows  the  delay  time  regarding  the  activation  of  the  following </a:t>
            </a:r>
          </a:p>
          <a:p>
            <a:pPr algn="just"/>
            <a:r>
              <a:rPr lang="en-US" sz="1600"/>
              <a:t>parameter alarms to be set: Low subcooling, high suction  temperature, LOP and MOP.</a:t>
            </a:r>
          </a:p>
          <a:p>
            <a:pPr algn="just"/>
            <a:endParaRPr lang="en-US" sz="1600"/>
          </a:p>
          <a:p>
            <a:pPr algn="just"/>
            <a:endParaRPr lang="en-US" sz="1600"/>
          </a:p>
          <a:p>
            <a:pPr algn="just"/>
            <a:r>
              <a:rPr lang="en-US" sz="1600"/>
              <a:t>Allows the delay time regarding the activation of the “Pressure sensor failure” to be set for the compressor start-up and during normal operation.</a:t>
            </a:r>
            <a:endParaRPr lang="it-IT" sz="1600"/>
          </a:p>
        </p:txBody>
      </p:sp>
      <p:pic>
        <p:nvPicPr>
          <p:cNvPr id="76803" name="Picture 5"/>
          <p:cNvPicPr>
            <a:picLocks noChangeAspect="1" noChangeArrowheads="1"/>
          </p:cNvPicPr>
          <p:nvPr/>
        </p:nvPicPr>
        <p:blipFill>
          <a:blip r:embed="rId2" cstate="print"/>
          <a:srcRect/>
          <a:stretch>
            <a:fillRect/>
          </a:stretch>
        </p:blipFill>
        <p:spPr bwMode="auto">
          <a:xfrm>
            <a:off x="179512" y="1000125"/>
            <a:ext cx="2160000" cy="744467"/>
          </a:xfrm>
          <a:prstGeom prst="rect">
            <a:avLst/>
          </a:prstGeom>
          <a:noFill/>
          <a:ln w="9525">
            <a:noFill/>
            <a:miter lim="800000"/>
            <a:headEnd/>
            <a:tailEnd/>
          </a:ln>
        </p:spPr>
      </p:pic>
      <p:pic>
        <p:nvPicPr>
          <p:cNvPr id="76804" name="Picture 2"/>
          <p:cNvPicPr>
            <a:picLocks noChangeAspect="1" noChangeArrowheads="1"/>
          </p:cNvPicPr>
          <p:nvPr/>
        </p:nvPicPr>
        <p:blipFill>
          <a:blip r:embed="rId3" cstate="print"/>
          <a:srcRect/>
          <a:stretch>
            <a:fillRect/>
          </a:stretch>
        </p:blipFill>
        <p:spPr bwMode="auto">
          <a:xfrm>
            <a:off x="179512" y="2060848"/>
            <a:ext cx="2160000" cy="741177"/>
          </a:xfrm>
          <a:prstGeom prst="rect">
            <a:avLst/>
          </a:prstGeom>
          <a:noFill/>
          <a:ln w="9525">
            <a:noFill/>
            <a:miter lim="800000"/>
            <a:headEnd/>
            <a:tailEnd/>
          </a:ln>
        </p:spPr>
      </p:pic>
      <p:pic>
        <p:nvPicPr>
          <p:cNvPr id="76805" name="Picture 3"/>
          <p:cNvPicPr>
            <a:picLocks noChangeAspect="1" noChangeArrowheads="1"/>
          </p:cNvPicPr>
          <p:nvPr/>
        </p:nvPicPr>
        <p:blipFill>
          <a:blip r:embed="rId4" cstate="print"/>
          <a:srcRect/>
          <a:stretch>
            <a:fillRect/>
          </a:stretch>
        </p:blipFill>
        <p:spPr bwMode="auto">
          <a:xfrm>
            <a:off x="179752" y="3214685"/>
            <a:ext cx="2160000" cy="754954"/>
          </a:xfrm>
          <a:prstGeom prst="rect">
            <a:avLst/>
          </a:prstGeom>
          <a:noFill/>
          <a:ln w="9525">
            <a:noFill/>
            <a:miter lim="800000"/>
            <a:headEnd/>
            <a:tailEnd/>
          </a:ln>
        </p:spPr>
      </p:pic>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EXV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p:cNvPicPr>
            <a:picLocks noChangeAspect="1" noChangeArrowheads="1"/>
          </p:cNvPicPr>
          <p:nvPr/>
        </p:nvPicPr>
        <p:blipFill>
          <a:blip r:embed="rId2" cstate="print"/>
          <a:srcRect/>
          <a:stretch>
            <a:fillRect/>
          </a:stretch>
        </p:blipFill>
        <p:spPr bwMode="auto">
          <a:xfrm>
            <a:off x="3286125" y="928688"/>
            <a:ext cx="2143125" cy="868362"/>
          </a:xfrm>
          <a:prstGeom prst="rect">
            <a:avLst/>
          </a:prstGeom>
          <a:noFill/>
          <a:ln w="9525">
            <a:noFill/>
            <a:miter lim="800000"/>
            <a:headEnd/>
            <a:tailEnd/>
          </a:ln>
        </p:spPr>
      </p:pic>
      <p:sp>
        <p:nvSpPr>
          <p:cNvPr id="77828" name="Rettangolo 3"/>
          <p:cNvSpPr>
            <a:spLocks noChangeArrowheads="1"/>
          </p:cNvSpPr>
          <p:nvPr/>
        </p:nvSpPr>
        <p:spPr bwMode="auto">
          <a:xfrm>
            <a:off x="214313" y="2000250"/>
            <a:ext cx="8572500" cy="3786188"/>
          </a:xfrm>
          <a:prstGeom prst="rect">
            <a:avLst/>
          </a:prstGeom>
          <a:noFill/>
          <a:ln w="9525">
            <a:noFill/>
            <a:miter lim="800000"/>
            <a:headEnd/>
            <a:tailEnd/>
          </a:ln>
        </p:spPr>
        <p:txBody>
          <a:bodyPr>
            <a:spAutoFit/>
          </a:bodyPr>
          <a:lstStyle/>
          <a:p>
            <a:pPr algn="just"/>
            <a:r>
              <a:rPr lang="en-US" sz="1600"/>
              <a:t>As an alternative, the unit can be started and stopped by means of: </a:t>
            </a:r>
          </a:p>
          <a:p>
            <a:pPr algn="just"/>
            <a:r>
              <a:rPr lang="en-US" sz="1600"/>
              <a:t>1. a remote contact (or "remote control"); </a:t>
            </a:r>
          </a:p>
          <a:p>
            <a:pPr algn="just"/>
            <a:r>
              <a:rPr lang="en-US" sz="1600"/>
              <a:t>2. a "supervision system" connected to the microprocessor with a serial cable. </a:t>
            </a:r>
          </a:p>
          <a:p>
            <a:pPr algn="just"/>
            <a:r>
              <a:rPr lang="en-US" sz="1600"/>
              <a:t>The microprocessor nonetheless retains control of the unit’s resources. </a:t>
            </a:r>
          </a:p>
          <a:p>
            <a:pPr algn="just"/>
            <a:r>
              <a:rPr lang="en-US" sz="1600"/>
              <a:t> </a:t>
            </a:r>
          </a:p>
          <a:p>
            <a:pPr algn="just"/>
            <a:r>
              <a:rPr lang="en-US" sz="1600" b="1"/>
              <a:t>ON/OFF VIA REMOTE CONTACT: </a:t>
            </a:r>
            <a:r>
              <a:rPr lang="en-US" sz="1600"/>
              <a:t> </a:t>
            </a:r>
          </a:p>
          <a:p>
            <a:pPr algn="just"/>
            <a:r>
              <a:rPr lang="en-US" sz="1600"/>
              <a:t>the closing of a  remote contact  is  responsible  for starting  the unit. The N.O. contact  is  voltage-free  and  connected  to  the master  card  (see wiring  diagram).  In  units with  a  standard  control programme, digital input 1 is the one specifically used for the on/off contact.  </a:t>
            </a:r>
          </a:p>
          <a:p>
            <a:pPr algn="just"/>
            <a:endParaRPr lang="en-US" sz="1600"/>
          </a:p>
          <a:p>
            <a:pPr algn="just"/>
            <a:r>
              <a:rPr lang="en-US" sz="1600" b="1"/>
              <a:t>SUPERVISION  SYSTEM:  </a:t>
            </a:r>
          </a:p>
          <a:p>
            <a:pPr algn="just"/>
            <a:r>
              <a:rPr lang="en-US" sz="1600"/>
              <a:t>a  supervision  system  exchanges  data  via  a  serial  cable  with  the  unit’s master  card, which  is  controlled and monitored  from a  remote  location. An optional Serial Card  is available  for  this purpose, used  to  enable  optoisolated  interfacing with  an RS-485  network  for  data  transfer.</a:t>
            </a:r>
            <a:endParaRPr lang="it-IT" sz="16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REMOTE CONTROL</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251520" y="1071563"/>
            <a:ext cx="2160000" cy="751306"/>
          </a:xfrm>
          <a:prstGeom prst="rect">
            <a:avLst/>
          </a:prstGeom>
          <a:noFill/>
          <a:ln w="9525">
            <a:noFill/>
            <a:miter lim="800000"/>
            <a:headEnd/>
            <a:tailEnd/>
          </a:ln>
        </p:spPr>
      </p:pic>
      <p:sp>
        <p:nvSpPr>
          <p:cNvPr id="6" name="Rettangolo 5"/>
          <p:cNvSpPr/>
          <p:nvPr/>
        </p:nvSpPr>
        <p:spPr>
          <a:xfrm>
            <a:off x="2643188" y="1000125"/>
            <a:ext cx="6215062" cy="3293209"/>
          </a:xfrm>
          <a:prstGeom prst="rect">
            <a:avLst/>
          </a:prstGeom>
        </p:spPr>
        <p:txBody>
          <a:bodyPr>
            <a:spAutoFit/>
          </a:bodyPr>
          <a:lstStyle/>
          <a:p>
            <a:pPr algn="just">
              <a:defRPr/>
            </a:pPr>
            <a:r>
              <a:rPr lang="en-US" sz="1600" dirty="0">
                <a:latin typeface="Arial" charset="0"/>
              </a:rPr>
              <a:t>This Screen allows to establish whether  the unit  is slaved  to a remote control. </a:t>
            </a:r>
          </a:p>
          <a:p>
            <a:pPr algn="just">
              <a:defRPr/>
            </a:pPr>
            <a:r>
              <a:rPr lang="en-US" sz="1600" dirty="0">
                <a:latin typeface="Arial" charset="0"/>
              </a:rPr>
              <a:t>More specifically, you can set: </a:t>
            </a:r>
          </a:p>
          <a:p>
            <a:pPr marL="177800" indent="-177800" algn="just">
              <a:buFont typeface="Wingdings" pitchFamily="2" charset="2"/>
              <a:buChar char="§"/>
              <a:defRPr/>
            </a:pPr>
            <a:r>
              <a:rPr lang="en-US" sz="1600" dirty="0" smtClean="0">
                <a:latin typeface="Arial" charset="0"/>
              </a:rPr>
              <a:t>the </a:t>
            </a:r>
            <a:r>
              <a:rPr lang="en-US" sz="1600" b="1" dirty="0">
                <a:latin typeface="Arial" charset="0"/>
              </a:rPr>
              <a:t>remote on/off </a:t>
            </a:r>
            <a:r>
              <a:rPr lang="en-US" sz="1600" dirty="0">
                <a:latin typeface="Arial" charset="0"/>
              </a:rPr>
              <a:t>command via </a:t>
            </a:r>
            <a:r>
              <a:rPr lang="en-US" sz="1600" b="1" dirty="0">
                <a:latin typeface="Arial" charset="0"/>
              </a:rPr>
              <a:t>clean contact </a:t>
            </a:r>
            <a:r>
              <a:rPr lang="en-US" sz="1600" dirty="0">
                <a:latin typeface="Arial" charset="0"/>
              </a:rPr>
              <a:t>(‘I/O via Contact’); </a:t>
            </a:r>
          </a:p>
          <a:p>
            <a:pPr marL="177800" indent="-177800" algn="just">
              <a:buFont typeface="Wingdings" pitchFamily="2" charset="2"/>
              <a:buChar char="§"/>
              <a:defRPr/>
            </a:pPr>
            <a:r>
              <a:rPr lang="en-US" sz="1600" dirty="0" smtClean="0">
                <a:latin typeface="Arial" charset="0"/>
              </a:rPr>
              <a:t>the  </a:t>
            </a:r>
            <a:r>
              <a:rPr lang="en-US" sz="1600" b="1" dirty="0">
                <a:latin typeface="Arial" charset="0"/>
              </a:rPr>
              <a:t>remote  on/off  </a:t>
            </a:r>
            <a:r>
              <a:rPr lang="en-US" sz="1600" dirty="0">
                <a:latin typeface="Arial" charset="0"/>
              </a:rPr>
              <a:t>command  from  a  </a:t>
            </a:r>
            <a:r>
              <a:rPr lang="en-US" sz="1600" b="1" dirty="0">
                <a:latin typeface="Arial" charset="0"/>
              </a:rPr>
              <a:t>supervision  system  </a:t>
            </a:r>
            <a:r>
              <a:rPr lang="en-US" sz="1600" dirty="0">
                <a:latin typeface="Arial" charset="0"/>
              </a:rPr>
              <a:t>by means  of  RS-485 serial  line  (‘I/O  via  Serial’).  </a:t>
            </a:r>
            <a:r>
              <a:rPr lang="en-US" sz="1600" dirty="0">
                <a:latin typeface="Arial" charset="0"/>
              </a:rPr>
              <a:t>Being mutually  exclusive,  if  the  setting  is  "I/O  via Serial Yes" , the "I/O via Contact" option is automatically disabled. </a:t>
            </a:r>
          </a:p>
          <a:p>
            <a:pPr marL="177800" indent="-177800" algn="just">
              <a:buFont typeface="Wingdings" pitchFamily="2" charset="2"/>
              <a:buChar char="§"/>
              <a:defRPr/>
            </a:pPr>
            <a:r>
              <a:rPr lang="en-US" sz="1600" dirty="0">
                <a:latin typeface="Arial" charset="0"/>
              </a:rPr>
              <a:t>m</a:t>
            </a:r>
            <a:r>
              <a:rPr lang="en-US" sz="1600" dirty="0" smtClean="0">
                <a:latin typeface="Arial" charset="0"/>
              </a:rPr>
              <a:t>oreover</a:t>
            </a:r>
            <a:r>
              <a:rPr lang="en-US" sz="1600" dirty="0">
                <a:latin typeface="Arial" charset="0"/>
              </a:rPr>
              <a:t>,  with  Screen  140  it  is  possible  to  set  (only  in  heat  pumps)  the activation of the </a:t>
            </a:r>
            <a:r>
              <a:rPr lang="en-US" sz="1600" b="1" dirty="0">
                <a:latin typeface="Arial" charset="0"/>
              </a:rPr>
              <a:t>SUMMER/WINTER</a:t>
            </a:r>
            <a:r>
              <a:rPr lang="en-US" sz="1600" dirty="0">
                <a:latin typeface="Arial" charset="0"/>
              </a:rPr>
              <a:t> changeover remotely by means of a contact connected to the </a:t>
            </a:r>
            <a:r>
              <a:rPr lang="en-US" sz="1600" b="1" dirty="0">
                <a:latin typeface="Arial" charset="0"/>
              </a:rPr>
              <a:t>digital input 14 </a:t>
            </a:r>
            <a:r>
              <a:rPr lang="en-US" sz="1600" dirty="0">
                <a:latin typeface="Arial" charset="0"/>
              </a:rPr>
              <a:t>(see the electrical diagram attached to the unit).</a:t>
            </a:r>
            <a:endParaRPr lang="it-IT" sz="1600" dirty="0">
              <a:latin typeface="Arial" charset="0"/>
            </a:endParaRPr>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REMOTE CONTROL</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noChangeArrowheads="1"/>
          </p:cNvPicPr>
          <p:nvPr/>
        </p:nvPicPr>
        <p:blipFill>
          <a:blip r:embed="rId2" cstate="print"/>
          <a:srcRect/>
          <a:stretch>
            <a:fillRect/>
          </a:stretch>
        </p:blipFill>
        <p:spPr bwMode="auto">
          <a:xfrm>
            <a:off x="251520" y="1071561"/>
            <a:ext cx="2160000" cy="841153"/>
          </a:xfrm>
          <a:prstGeom prst="rect">
            <a:avLst/>
          </a:prstGeom>
          <a:noFill/>
          <a:ln w="9525">
            <a:noFill/>
            <a:miter lim="800000"/>
            <a:headEnd/>
            <a:tailEnd/>
          </a:ln>
        </p:spPr>
      </p:pic>
      <p:sp>
        <p:nvSpPr>
          <p:cNvPr id="7" name="Rettangolo 6"/>
          <p:cNvSpPr/>
          <p:nvPr/>
        </p:nvSpPr>
        <p:spPr>
          <a:xfrm>
            <a:off x="2571750" y="1000125"/>
            <a:ext cx="6286500" cy="3786188"/>
          </a:xfrm>
          <a:prstGeom prst="rect">
            <a:avLst/>
          </a:prstGeom>
        </p:spPr>
        <p:txBody>
          <a:bodyPr>
            <a:spAutoFit/>
          </a:bodyPr>
          <a:lstStyle/>
          <a:p>
            <a:pPr algn="just">
              <a:defRPr/>
            </a:pPr>
            <a:r>
              <a:rPr lang="en-US" sz="1600" b="1" dirty="0">
                <a:latin typeface="Arial" charset="0"/>
              </a:rPr>
              <a:t>SETTING TRANSMISSION PARAMETERS FOR SUPERVISION:</a:t>
            </a:r>
          </a:p>
          <a:p>
            <a:pPr algn="just">
              <a:defRPr/>
            </a:pPr>
            <a:r>
              <a:rPr lang="en-US" sz="1600" dirty="0">
                <a:latin typeface="Arial" charset="0"/>
              </a:rPr>
              <a:t>Allows  the basic parameters  to be set  (first  three  lines)  for switching via supervision, i.e. </a:t>
            </a:r>
          </a:p>
          <a:p>
            <a:pPr marL="177800" indent="-177800" algn="just">
              <a:buFont typeface="Arial" pitchFamily="34" charset="0"/>
              <a:buChar char="•"/>
              <a:defRPr/>
            </a:pPr>
            <a:r>
              <a:rPr lang="en-US" sz="1600" dirty="0">
                <a:latin typeface="Arial" charset="0"/>
              </a:rPr>
              <a:t>serial  address  of  the  unit  connected  to  the  serial  supervision  network (must match serial address set in supervision program); </a:t>
            </a:r>
          </a:p>
          <a:p>
            <a:pPr marL="177800" indent="-177800" algn="just">
              <a:buFont typeface="Arial" pitchFamily="34" charset="0"/>
              <a:buChar char="•"/>
              <a:defRPr/>
            </a:pPr>
            <a:r>
              <a:rPr lang="en-US" sz="1600" dirty="0">
                <a:latin typeface="Arial" charset="0"/>
              </a:rPr>
              <a:t>data  transfer  rate  (Ser.  speed):  1200,  2400,  4800,  9600  and  19200  for RS-485. </a:t>
            </a:r>
          </a:p>
          <a:p>
            <a:pPr marL="177800" indent="-177800" algn="just">
              <a:buFont typeface="Arial" pitchFamily="34" charset="0"/>
              <a:buChar char="•"/>
              <a:defRPr/>
            </a:pPr>
            <a:r>
              <a:rPr lang="en-US" sz="1600" dirty="0">
                <a:latin typeface="Arial" charset="0"/>
              </a:rPr>
              <a:t>protocol type (standard or </a:t>
            </a:r>
            <a:r>
              <a:rPr lang="en-US" sz="1600" dirty="0" err="1">
                <a:latin typeface="Arial" charset="0"/>
              </a:rPr>
              <a:t>Modbus</a:t>
            </a:r>
            <a:r>
              <a:rPr lang="en-US" sz="1600" dirty="0">
                <a:latin typeface="Arial" charset="0"/>
              </a:rPr>
              <a:t>). </a:t>
            </a:r>
          </a:p>
          <a:p>
            <a:pPr algn="just">
              <a:defRPr/>
            </a:pPr>
            <a:r>
              <a:rPr lang="en-US" sz="1600" dirty="0">
                <a:latin typeface="Arial" charset="0"/>
              </a:rPr>
              <a:t> </a:t>
            </a:r>
          </a:p>
          <a:p>
            <a:pPr algn="just">
              <a:defRPr/>
            </a:pPr>
            <a:r>
              <a:rPr lang="en-US" sz="1600" dirty="0">
                <a:latin typeface="Arial" charset="0"/>
              </a:rPr>
              <a:t>In addition,  the  fourth  line  (should  the unit be  ready  for connection  in a Local Area  Network)  is  for  setting  the  number  of  units  connected  in  the  LAN. </a:t>
            </a:r>
          </a:p>
          <a:p>
            <a:pPr algn="just">
              <a:defRPr/>
            </a:pPr>
            <a:r>
              <a:rPr lang="en-US" sz="1600" dirty="0">
                <a:latin typeface="Arial" charset="0"/>
              </a:rPr>
              <a:t>Remember  that  to  prepare  the  unit  for  connection  in  a  LAN,  it  must  be assigned a LAN address other than 0 as indicated in the relevant LAN guide. </a:t>
            </a:r>
            <a:endParaRPr lang="it-IT" sz="1600" dirty="0">
              <a:latin typeface="Arial" charset="0"/>
            </a:endParaRP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REMOTE CONTROL</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cstate="print"/>
          <a:srcRect/>
          <a:stretch>
            <a:fillRect/>
          </a:stretch>
        </p:blipFill>
        <p:spPr bwMode="auto">
          <a:xfrm>
            <a:off x="251520" y="1071561"/>
            <a:ext cx="2160000" cy="737563"/>
          </a:xfrm>
          <a:prstGeom prst="rect">
            <a:avLst/>
          </a:prstGeom>
          <a:noFill/>
          <a:ln w="9525">
            <a:noFill/>
            <a:miter lim="800000"/>
            <a:headEnd/>
            <a:tailEnd/>
          </a:ln>
        </p:spPr>
      </p:pic>
      <p:sp>
        <p:nvSpPr>
          <p:cNvPr id="8" name="Rettangolo 7"/>
          <p:cNvSpPr/>
          <p:nvPr/>
        </p:nvSpPr>
        <p:spPr>
          <a:xfrm>
            <a:off x="2643188" y="1000125"/>
            <a:ext cx="6215062" cy="5262979"/>
          </a:xfrm>
          <a:prstGeom prst="rect">
            <a:avLst/>
          </a:prstGeom>
        </p:spPr>
        <p:txBody>
          <a:bodyPr>
            <a:spAutoFit/>
          </a:bodyPr>
          <a:lstStyle/>
          <a:p>
            <a:pPr algn="just">
              <a:defRPr/>
            </a:pPr>
            <a:r>
              <a:rPr lang="en-US" sz="1600" dirty="0">
                <a:latin typeface="Arial" charset="0"/>
              </a:rPr>
              <a:t>This Screen concerns parameters for automatic rotation between running units and standby units. Via said form, you can determine: </a:t>
            </a:r>
          </a:p>
          <a:p>
            <a:pPr marL="177800" indent="-177800" algn="just">
              <a:defRPr/>
            </a:pPr>
            <a:r>
              <a:rPr lang="en-US" sz="1600" dirty="0">
                <a:latin typeface="Arial" charset="0"/>
              </a:rPr>
              <a:t>• whether to activate this management feature (Yes/No). When automatic rotation is enabled, you have to press the ON/OFF key on the unit with the lowest address in the network.  </a:t>
            </a:r>
          </a:p>
          <a:p>
            <a:pPr marL="177800" indent="-177800" algn="just">
              <a:defRPr/>
            </a:pPr>
            <a:r>
              <a:rPr lang="en-US" sz="1600" dirty="0">
                <a:latin typeface="Arial" charset="0"/>
              </a:rPr>
              <a:t>• automatic cycle  time between one  inversion and  the next (‘CYCLE TIME’) -  if  it has the value zero (" 0 "), the controller runs a test, rotating units at  two-minute intervals. </a:t>
            </a:r>
          </a:p>
          <a:p>
            <a:pPr marL="177800" indent="-177800" algn="just">
              <a:defRPr/>
            </a:pPr>
            <a:r>
              <a:rPr lang="en-US" sz="1600" dirty="0">
                <a:latin typeface="Arial" charset="0"/>
              </a:rPr>
              <a:t>•  the number of units on standby (‘Num. UNIT STAND-BY’). </a:t>
            </a:r>
          </a:p>
          <a:p>
            <a:pPr algn="just">
              <a:defRPr/>
            </a:pPr>
            <a:r>
              <a:rPr lang="en-US" sz="1600" dirty="0">
                <a:latin typeface="Arial" charset="0"/>
              </a:rPr>
              <a:t> </a:t>
            </a:r>
          </a:p>
          <a:p>
            <a:pPr algn="just">
              <a:defRPr/>
            </a:pPr>
            <a:r>
              <a:rPr lang="en-US" sz="1600" dirty="0">
                <a:latin typeface="Arial" charset="0"/>
              </a:rPr>
              <a:t>Automatic rotation can be executed: </a:t>
            </a:r>
          </a:p>
          <a:p>
            <a:pPr marL="177800" indent="-177800" algn="just">
              <a:defRPr/>
            </a:pPr>
            <a:r>
              <a:rPr lang="en-US" sz="1600" dirty="0">
                <a:latin typeface="Arial" charset="0"/>
              </a:rPr>
              <a:t>• on a time basis (based on the above-mentioned cycle-time); </a:t>
            </a:r>
          </a:p>
          <a:p>
            <a:pPr marL="177800" indent="-177800" algn="just">
              <a:defRPr/>
            </a:pPr>
            <a:r>
              <a:rPr lang="en-US" sz="1600" dirty="0">
                <a:latin typeface="Arial" charset="0"/>
              </a:rPr>
              <a:t>• subsequent  to a  level-2 alarm,  i.e. </a:t>
            </a:r>
            <a:r>
              <a:rPr lang="en-US" sz="1600" dirty="0">
                <a:latin typeface="Arial" charset="0"/>
              </a:rPr>
              <a:t>subsequent  to an alarm  for which AR or BR has been set in the alarm addressing forms (see relevant section herein). </a:t>
            </a:r>
            <a:endParaRPr lang="en-US" sz="1600" dirty="0" smtClean="0">
              <a:latin typeface="Arial" charset="0"/>
            </a:endParaRPr>
          </a:p>
          <a:p>
            <a:pPr marL="177800" indent="-177800" algn="just">
              <a:defRPr/>
            </a:pPr>
            <a:endParaRPr lang="en-US" sz="1600" dirty="0">
              <a:latin typeface="Arial" charset="0"/>
            </a:endParaRPr>
          </a:p>
          <a:p>
            <a:pPr marL="177800" indent="-177800" algn="just">
              <a:defRPr/>
            </a:pPr>
            <a:endParaRPr lang="en-US" sz="1600" dirty="0" smtClean="0">
              <a:latin typeface="Arial" charset="0"/>
            </a:endParaRPr>
          </a:p>
          <a:p>
            <a:pPr marL="177800" indent="-177800" algn="just">
              <a:defRPr/>
            </a:pPr>
            <a:r>
              <a:rPr lang="en-US" sz="1600" dirty="0" smtClean="0">
                <a:latin typeface="Arial" charset="0"/>
              </a:rPr>
              <a:t>This screen allows </a:t>
            </a:r>
            <a:r>
              <a:rPr lang="en-US" sz="1600" dirty="0">
                <a:latin typeface="Arial" charset="0"/>
              </a:rPr>
              <a:t>the unit operating in rotation to be </a:t>
            </a:r>
            <a:endParaRPr lang="en-US" sz="1600" dirty="0" smtClean="0">
              <a:latin typeface="Arial" charset="0"/>
            </a:endParaRPr>
          </a:p>
          <a:p>
            <a:pPr marL="177800" indent="-177800" algn="just">
              <a:defRPr/>
            </a:pPr>
            <a:r>
              <a:rPr lang="en-US" sz="1600" dirty="0" smtClean="0">
                <a:latin typeface="Arial" charset="0"/>
              </a:rPr>
              <a:t>switched-off, only </a:t>
            </a:r>
            <a:r>
              <a:rPr lang="en-US" sz="1600" dirty="0">
                <a:latin typeface="Arial" charset="0"/>
              </a:rPr>
              <a:t>when the reserve unit has activated its own </a:t>
            </a:r>
            <a:endParaRPr lang="en-US" sz="1600" dirty="0" smtClean="0">
              <a:latin typeface="Arial" charset="0"/>
            </a:endParaRPr>
          </a:p>
          <a:p>
            <a:pPr marL="177800" indent="-177800" algn="just">
              <a:defRPr/>
            </a:pPr>
            <a:r>
              <a:rPr lang="en-US" sz="1600" dirty="0" smtClean="0">
                <a:latin typeface="Arial" charset="0"/>
              </a:rPr>
              <a:t>water </a:t>
            </a:r>
            <a:r>
              <a:rPr lang="en-US" sz="1600" dirty="0">
                <a:latin typeface="Arial" charset="0"/>
              </a:rPr>
              <a:t>circulation </a:t>
            </a:r>
            <a:r>
              <a:rPr lang="en-US" sz="1600" dirty="0" smtClean="0">
                <a:latin typeface="Arial" charset="0"/>
              </a:rPr>
              <a:t>pump</a:t>
            </a:r>
            <a:r>
              <a:rPr lang="en-US" sz="1600" dirty="0">
                <a:latin typeface="Arial" charset="0"/>
              </a:rPr>
              <a:t>. </a:t>
            </a:r>
            <a:r>
              <a:rPr lang="en-US" sz="1600" b="1" dirty="0"/>
              <a:t>	</a:t>
            </a:r>
          </a:p>
          <a:p>
            <a:pPr marL="177800" indent="-177800" algn="just">
              <a:defRPr/>
            </a:pPr>
            <a:endParaRPr lang="it-IT" sz="1600" dirty="0">
              <a:latin typeface="Arial" charset="0"/>
            </a:endParaRP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UNIT IN LOCAL AREA NETWORK (LAN)</a:t>
            </a:r>
            <a:endParaRPr lang="it-IT" sz="1200" dirty="0">
              <a:solidFill>
                <a:schemeClr val="bg1"/>
              </a:solidFill>
              <a:latin typeface="Arial" charset="0"/>
            </a:endParaRPr>
          </a:p>
        </p:txBody>
      </p:sp>
      <p:pic>
        <p:nvPicPr>
          <p:cNvPr id="80901" name="Picture 5"/>
          <p:cNvPicPr>
            <a:picLocks noChangeAspect="1" noChangeArrowheads="1"/>
          </p:cNvPicPr>
          <p:nvPr/>
        </p:nvPicPr>
        <p:blipFill>
          <a:blip r:embed="rId3" cstate="print"/>
          <a:srcRect t="9390"/>
          <a:stretch>
            <a:fillRect/>
          </a:stretch>
        </p:blipFill>
        <p:spPr bwMode="auto">
          <a:xfrm>
            <a:off x="323528" y="5229200"/>
            <a:ext cx="2160000" cy="69485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51520" y="1071563"/>
            <a:ext cx="2160000" cy="730435"/>
          </a:xfrm>
          <a:prstGeom prst="rect">
            <a:avLst/>
          </a:prstGeom>
          <a:noFill/>
          <a:ln w="9525">
            <a:noFill/>
            <a:miter lim="800000"/>
            <a:headEnd/>
            <a:tailEnd/>
          </a:ln>
        </p:spPr>
      </p:pic>
      <p:sp>
        <p:nvSpPr>
          <p:cNvPr id="8" name="Rettangolo 7"/>
          <p:cNvSpPr/>
          <p:nvPr/>
        </p:nvSpPr>
        <p:spPr>
          <a:xfrm>
            <a:off x="2643188" y="1000125"/>
            <a:ext cx="6215062" cy="3785652"/>
          </a:xfrm>
          <a:prstGeom prst="rect">
            <a:avLst/>
          </a:prstGeom>
        </p:spPr>
        <p:txBody>
          <a:bodyPr>
            <a:spAutoFit/>
          </a:bodyPr>
          <a:lstStyle/>
          <a:p>
            <a:pPr>
              <a:defRPr/>
            </a:pPr>
            <a:r>
              <a:rPr lang="en-US" sz="1600" dirty="0" smtClean="0">
                <a:latin typeface="Arial" charset="0"/>
              </a:rPr>
              <a:t>This screen, </a:t>
            </a:r>
            <a:r>
              <a:rPr lang="en-US" sz="1600" dirty="0">
                <a:latin typeface="Arial" charset="0"/>
              </a:rPr>
              <a:t>which is only seen if the local network is configured, allows the temperature regulation to be set in three different ways:</a:t>
            </a:r>
          </a:p>
          <a:p>
            <a:pPr>
              <a:defRPr/>
            </a:pPr>
            <a:endParaRPr lang="en-US" sz="1600" dirty="0">
              <a:latin typeface="Arial" charset="0"/>
            </a:endParaRPr>
          </a:p>
          <a:p>
            <a:pPr marL="342900" indent="-342900">
              <a:buFont typeface="Wingdings" pitchFamily="2" charset="2"/>
              <a:buChar char="Ø"/>
              <a:defRPr/>
            </a:pPr>
            <a:r>
              <a:rPr lang="en-US" sz="1600" b="1" dirty="0">
                <a:latin typeface="Arial" charset="0"/>
              </a:rPr>
              <a:t>Stand-Alone</a:t>
            </a:r>
            <a:r>
              <a:rPr lang="en-US" sz="1600" dirty="0">
                <a:latin typeface="Arial" charset="0"/>
              </a:rPr>
              <a:t>: the unit independently controls the water temperature </a:t>
            </a:r>
            <a:r>
              <a:rPr lang="it-IT" sz="1600" dirty="0" err="1">
                <a:latin typeface="Arial" charset="0"/>
              </a:rPr>
              <a:t>regulation</a:t>
            </a:r>
            <a:r>
              <a:rPr lang="it-IT" sz="1600" dirty="0">
                <a:latin typeface="Arial" charset="0"/>
              </a:rPr>
              <a:t>;</a:t>
            </a:r>
          </a:p>
          <a:p>
            <a:pPr marL="342900" indent="-342900">
              <a:buFont typeface="Wingdings" pitchFamily="2" charset="2"/>
              <a:buChar char="Ø"/>
              <a:defRPr/>
            </a:pPr>
            <a:endParaRPr lang="it-IT" sz="1600" dirty="0">
              <a:latin typeface="Arial" charset="0"/>
            </a:endParaRPr>
          </a:p>
          <a:p>
            <a:pPr marL="342900" indent="-342900">
              <a:buFont typeface="Wingdings" pitchFamily="2" charset="2"/>
              <a:buChar char="Ø"/>
              <a:defRPr/>
            </a:pPr>
            <a:r>
              <a:rPr lang="en-US" sz="1600" b="1" dirty="0">
                <a:latin typeface="Arial" charset="0"/>
              </a:rPr>
              <a:t>Interlaced</a:t>
            </a:r>
            <a:r>
              <a:rPr lang="en-US" sz="1600" dirty="0">
                <a:latin typeface="Arial" charset="0"/>
              </a:rPr>
              <a:t>: the unit control carries out the water temperature control by calculating the average temperature of the units which are operating.</a:t>
            </a:r>
          </a:p>
          <a:p>
            <a:pPr marL="342900" indent="-342900">
              <a:buFont typeface="Wingdings" pitchFamily="2" charset="2"/>
              <a:buChar char="Ø"/>
              <a:defRPr/>
            </a:pPr>
            <a:endParaRPr lang="en-US" sz="1600" dirty="0">
              <a:latin typeface="Arial" charset="0"/>
            </a:endParaRPr>
          </a:p>
          <a:p>
            <a:pPr marL="342900" indent="-342900">
              <a:buFont typeface="Wingdings" pitchFamily="2" charset="2"/>
              <a:buChar char="Ø"/>
              <a:defRPr/>
            </a:pPr>
            <a:r>
              <a:rPr lang="en-US" sz="1600" b="1" dirty="0">
                <a:latin typeface="Arial" charset="0"/>
              </a:rPr>
              <a:t>Cascade</a:t>
            </a:r>
            <a:r>
              <a:rPr lang="en-US" sz="1600" dirty="0">
                <a:latin typeface="Arial" charset="0"/>
              </a:rPr>
              <a:t>: the control carries out an off-set on the regulation set point according to the units connected in the network therefore allowing the units to be switched on in succession. Each unit maintains its own regulation timings.</a:t>
            </a:r>
          </a:p>
          <a:p>
            <a:pPr algn="just">
              <a:defRPr/>
            </a:pPr>
            <a:r>
              <a:rPr lang="en-US" sz="1600" dirty="0" smtClean="0">
                <a:latin typeface="Arial" charset="0"/>
              </a:rPr>
              <a:t> </a:t>
            </a:r>
            <a:endParaRPr lang="en-US" sz="1600" dirty="0">
              <a:latin typeface="Arial" charset="0"/>
            </a:endParaRP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UNIT IN LOCAL AREA NETWORK (LAN)</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cstate="print"/>
          <a:srcRect/>
          <a:stretch>
            <a:fillRect/>
          </a:stretch>
        </p:blipFill>
        <p:spPr bwMode="auto">
          <a:xfrm>
            <a:off x="179512" y="1071562"/>
            <a:ext cx="2160000" cy="748096"/>
          </a:xfrm>
          <a:prstGeom prst="rect">
            <a:avLst/>
          </a:prstGeom>
          <a:noFill/>
          <a:ln w="9525">
            <a:noFill/>
            <a:miter lim="800000"/>
            <a:headEnd/>
            <a:tailEnd/>
          </a:ln>
        </p:spPr>
      </p:pic>
      <p:sp>
        <p:nvSpPr>
          <p:cNvPr id="8" name="Rettangolo 7"/>
          <p:cNvSpPr/>
          <p:nvPr/>
        </p:nvSpPr>
        <p:spPr>
          <a:xfrm>
            <a:off x="2571750" y="1000125"/>
            <a:ext cx="6357938" cy="3539430"/>
          </a:xfrm>
          <a:prstGeom prst="rect">
            <a:avLst/>
          </a:prstGeom>
        </p:spPr>
        <p:txBody>
          <a:bodyPr>
            <a:spAutoFit/>
          </a:bodyPr>
          <a:lstStyle/>
          <a:p>
            <a:pPr algn="just">
              <a:defRPr/>
            </a:pPr>
            <a:r>
              <a:rPr lang="en-US" sz="1600" dirty="0">
                <a:latin typeface="Arial" charset="0"/>
              </a:rPr>
              <a:t>This screen, which is only displayed if the local area network is configured, allows the unit operation to be managed with the mean temperature value measured in the room or with the "local" value measured just by the sensor inside the unit: </a:t>
            </a:r>
            <a:endParaRPr lang="en-US" sz="1600" dirty="0" smtClean="0">
              <a:latin typeface="Arial" charset="0"/>
            </a:endParaRPr>
          </a:p>
          <a:p>
            <a:pPr algn="just">
              <a:defRPr/>
            </a:pPr>
            <a:endParaRPr lang="en-US" sz="1600" dirty="0">
              <a:latin typeface="Arial" charset="0"/>
            </a:endParaRPr>
          </a:p>
          <a:p>
            <a:pPr marL="342900" indent="-342900" algn="just">
              <a:buFont typeface="Wingdings" pitchFamily="2" charset="2"/>
              <a:buChar char="Ø"/>
              <a:defRPr/>
            </a:pPr>
            <a:r>
              <a:rPr lang="en-US" sz="1600" b="1" dirty="0" smtClean="0">
                <a:latin typeface="Arial" charset="0"/>
              </a:rPr>
              <a:t>Mode Local</a:t>
            </a:r>
            <a:r>
              <a:rPr lang="en-US" sz="1600" dirty="0" smtClean="0">
                <a:latin typeface="Arial" charset="0"/>
              </a:rPr>
              <a:t>:  </a:t>
            </a:r>
            <a:r>
              <a:rPr lang="en-US" sz="1600" dirty="0">
                <a:latin typeface="Arial" charset="0"/>
              </a:rPr>
              <a:t>u</a:t>
            </a:r>
            <a:r>
              <a:rPr lang="en-US" sz="1600" dirty="0" smtClean="0">
                <a:latin typeface="Arial" charset="0"/>
              </a:rPr>
              <a:t>nit </a:t>
            </a:r>
            <a:r>
              <a:rPr lang="en-US" sz="1600" dirty="0">
                <a:latin typeface="Arial" charset="0"/>
              </a:rPr>
              <a:t>control is based on temperature and humidity values detected by sensors on the actual air-conditioner.  </a:t>
            </a:r>
            <a:endParaRPr lang="en-US" sz="1600" dirty="0" smtClean="0">
              <a:latin typeface="Arial" charset="0"/>
            </a:endParaRPr>
          </a:p>
          <a:p>
            <a:pPr marL="342900" indent="-342900" algn="just">
              <a:buFont typeface="Wingdings" pitchFamily="2" charset="2"/>
              <a:buChar char="Ø"/>
              <a:defRPr/>
            </a:pPr>
            <a:endParaRPr lang="en-US" sz="1600" dirty="0">
              <a:latin typeface="Arial" charset="0"/>
            </a:endParaRPr>
          </a:p>
          <a:p>
            <a:pPr marL="342900" indent="-342900" algn="just">
              <a:buFont typeface="Wingdings" pitchFamily="2" charset="2"/>
              <a:buChar char="Ø"/>
              <a:defRPr/>
            </a:pPr>
            <a:r>
              <a:rPr lang="en-US" sz="1600" b="1" dirty="0" smtClean="0">
                <a:latin typeface="Arial" charset="0"/>
              </a:rPr>
              <a:t>Mode Mean</a:t>
            </a:r>
            <a:r>
              <a:rPr lang="en-US" sz="1600" dirty="0" smtClean="0">
                <a:latin typeface="Arial" charset="0"/>
              </a:rPr>
              <a:t>:  </a:t>
            </a:r>
            <a:r>
              <a:rPr lang="en-US" sz="1600" dirty="0">
                <a:latin typeface="Arial" charset="0"/>
              </a:rPr>
              <a:t>u</a:t>
            </a:r>
            <a:r>
              <a:rPr lang="en-US" sz="1600" dirty="0" smtClean="0">
                <a:latin typeface="Arial" charset="0"/>
              </a:rPr>
              <a:t>nit  </a:t>
            </a:r>
            <a:r>
              <a:rPr lang="en-US" sz="1600" dirty="0">
                <a:latin typeface="Arial" charset="0"/>
              </a:rPr>
              <a:t>control  is  based  on mean  temperature </a:t>
            </a:r>
            <a:r>
              <a:rPr lang="en-US" sz="1600" dirty="0" smtClean="0">
                <a:latin typeface="Arial" charset="0"/>
              </a:rPr>
              <a:t>values </a:t>
            </a:r>
            <a:r>
              <a:rPr lang="en-US" sz="1600" dirty="0">
                <a:latin typeface="Arial" charset="0"/>
              </a:rPr>
              <a:t>detected by sensors on active units connected in the local area network. </a:t>
            </a:r>
            <a:r>
              <a:rPr lang="en-US" sz="1600" dirty="0">
                <a:latin typeface="Arial" charset="0"/>
              </a:rPr>
              <a:t>If the difference between the mean value and its own sensor reading exceeds the "MEDIA/LOC.DIFF."  value  (default  setting  2°C),  the  controller  automatically switches from "MEAN" mode to "LOCAL" mode.</a:t>
            </a:r>
            <a:endParaRPr lang="it-IT" sz="1600" dirty="0">
              <a:latin typeface="Arial" charset="0"/>
            </a:endParaRP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UNIT IN LOCAL AREA NETWORK (LAN)</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rac621_821_griglie"/>
          <p:cNvPicPr>
            <a:picLocks noChangeAspect="1" noChangeArrowheads="1"/>
          </p:cNvPicPr>
          <p:nvPr/>
        </p:nvPicPr>
        <p:blipFill>
          <a:blip r:embed="rId2" cstate="print"/>
          <a:srcRect/>
          <a:stretch>
            <a:fillRect/>
          </a:stretch>
        </p:blipFill>
        <p:spPr bwMode="auto">
          <a:xfrm>
            <a:off x="4525963" y="1712913"/>
            <a:ext cx="4583112" cy="3438525"/>
          </a:xfrm>
          <a:prstGeom prst="rect">
            <a:avLst/>
          </a:prstGeom>
          <a:noFill/>
          <a:ln w="9525">
            <a:noFill/>
            <a:miter lim="800000"/>
            <a:headEnd/>
            <a:tailEnd/>
          </a:ln>
        </p:spPr>
      </p:pic>
      <p:grpSp>
        <p:nvGrpSpPr>
          <p:cNvPr id="7171" name="Group 3"/>
          <p:cNvGrpSpPr>
            <a:grpSpLocks/>
          </p:cNvGrpSpPr>
          <p:nvPr/>
        </p:nvGrpSpPr>
        <p:grpSpPr bwMode="auto">
          <a:xfrm>
            <a:off x="107950" y="1920875"/>
            <a:ext cx="4540250" cy="2406650"/>
            <a:chOff x="18" y="1970"/>
            <a:chExt cx="2860" cy="1516"/>
          </a:xfrm>
        </p:grpSpPr>
        <p:sp>
          <p:nvSpPr>
            <p:cNvPr id="7173" name="Rectangle 4"/>
            <p:cNvSpPr>
              <a:spLocks noChangeArrowheads="1"/>
            </p:cNvSpPr>
            <p:nvPr/>
          </p:nvSpPr>
          <p:spPr bwMode="auto">
            <a:xfrm>
              <a:off x="18" y="3161"/>
              <a:ext cx="1292" cy="325"/>
            </a:xfrm>
            <a:prstGeom prst="rect">
              <a:avLst/>
            </a:prstGeom>
            <a:solidFill>
              <a:schemeClr val="bg1"/>
            </a:solidFill>
            <a:ln w="9525" algn="ctr">
              <a:solidFill>
                <a:schemeClr val="tx1"/>
              </a:solidFill>
              <a:miter lim="800000"/>
              <a:headEnd/>
              <a:tailEnd/>
            </a:ln>
          </p:spPr>
          <p:txBody>
            <a:bodyPr wrap="none" anchor="ctr"/>
            <a:lstStyle/>
            <a:p>
              <a:pPr algn="ctr"/>
              <a:r>
                <a:rPr lang="it-IT" sz="2000"/>
                <a:t>Non ducted</a:t>
              </a:r>
            </a:p>
          </p:txBody>
        </p:sp>
        <p:sp>
          <p:nvSpPr>
            <p:cNvPr id="7174" name="Rectangle 5"/>
            <p:cNvSpPr>
              <a:spLocks noChangeArrowheads="1"/>
            </p:cNvSpPr>
            <p:nvPr/>
          </p:nvSpPr>
          <p:spPr bwMode="auto">
            <a:xfrm>
              <a:off x="1586" y="3161"/>
              <a:ext cx="1292" cy="325"/>
            </a:xfrm>
            <a:prstGeom prst="rect">
              <a:avLst/>
            </a:prstGeom>
            <a:solidFill>
              <a:schemeClr val="bg1"/>
            </a:solidFill>
            <a:ln w="9525" algn="ctr">
              <a:solidFill>
                <a:schemeClr val="tx1"/>
              </a:solidFill>
              <a:miter lim="800000"/>
              <a:headEnd/>
              <a:tailEnd/>
            </a:ln>
          </p:spPr>
          <p:txBody>
            <a:bodyPr wrap="none" anchor="ctr"/>
            <a:lstStyle/>
            <a:p>
              <a:pPr algn="ctr"/>
              <a:r>
                <a:rPr lang="it-IT" sz="2000"/>
                <a:t>Ducted</a:t>
              </a:r>
            </a:p>
          </p:txBody>
        </p:sp>
        <p:sp>
          <p:nvSpPr>
            <p:cNvPr id="7175" name="Rectangle 6"/>
            <p:cNvSpPr>
              <a:spLocks noChangeArrowheads="1"/>
            </p:cNvSpPr>
            <p:nvPr/>
          </p:nvSpPr>
          <p:spPr bwMode="auto">
            <a:xfrm>
              <a:off x="965" y="1970"/>
              <a:ext cx="977" cy="487"/>
            </a:xfrm>
            <a:prstGeom prst="rect">
              <a:avLst/>
            </a:prstGeom>
            <a:solidFill>
              <a:schemeClr val="bg1"/>
            </a:solidFill>
            <a:ln w="9525" algn="ctr">
              <a:solidFill>
                <a:schemeClr val="tx1"/>
              </a:solidFill>
              <a:miter lim="800000"/>
              <a:headEnd/>
              <a:tailEnd/>
            </a:ln>
          </p:spPr>
          <p:txBody>
            <a:bodyPr wrap="none" anchor="ctr"/>
            <a:lstStyle/>
            <a:p>
              <a:pPr algn="ctr"/>
              <a:r>
                <a:rPr lang="it-IT" sz="2000"/>
                <a:t>Fans</a:t>
              </a:r>
            </a:p>
          </p:txBody>
        </p:sp>
        <p:cxnSp>
          <p:nvCxnSpPr>
            <p:cNvPr id="7176" name="AutoShape 7"/>
            <p:cNvCxnSpPr>
              <a:cxnSpLocks noChangeShapeType="1"/>
              <a:stCxn id="7175" idx="2"/>
              <a:endCxn id="7173" idx="0"/>
            </p:cNvCxnSpPr>
            <p:nvPr/>
          </p:nvCxnSpPr>
          <p:spPr bwMode="auto">
            <a:xfrm rot="5400000">
              <a:off x="707" y="2414"/>
              <a:ext cx="704" cy="790"/>
            </a:xfrm>
            <a:prstGeom prst="bentConnector3">
              <a:avLst>
                <a:gd name="adj1" fmla="val 49856"/>
              </a:avLst>
            </a:prstGeom>
            <a:noFill/>
            <a:ln w="9525">
              <a:solidFill>
                <a:schemeClr val="tx1"/>
              </a:solidFill>
              <a:miter lim="800000"/>
              <a:headEnd/>
              <a:tailEnd type="triangle" w="med" len="med"/>
            </a:ln>
          </p:spPr>
        </p:cxnSp>
        <p:cxnSp>
          <p:nvCxnSpPr>
            <p:cNvPr id="7177" name="AutoShape 8"/>
            <p:cNvCxnSpPr>
              <a:cxnSpLocks noChangeShapeType="1"/>
              <a:stCxn id="7175" idx="2"/>
              <a:endCxn id="7174" idx="0"/>
            </p:cNvCxnSpPr>
            <p:nvPr/>
          </p:nvCxnSpPr>
          <p:spPr bwMode="auto">
            <a:xfrm rot="16200000" flipH="1">
              <a:off x="1491" y="2420"/>
              <a:ext cx="704" cy="778"/>
            </a:xfrm>
            <a:prstGeom prst="bentConnector3">
              <a:avLst>
                <a:gd name="adj1" fmla="val 49856"/>
              </a:avLst>
            </a:prstGeom>
            <a:noFill/>
            <a:ln w="9525">
              <a:solidFill>
                <a:schemeClr val="tx1"/>
              </a:solidFill>
              <a:miter lim="800000"/>
              <a:headEnd/>
              <a:tailEnd type="triangle" w="med" len="med"/>
            </a:ln>
          </p:spPr>
        </p:cxnSp>
      </p:grpSp>
      <p:sp>
        <p:nvSpPr>
          <p:cNvPr id="11"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2"/>
          <p:cNvPicPr>
            <a:picLocks noChangeAspect="1" noChangeArrowheads="1"/>
          </p:cNvPicPr>
          <p:nvPr/>
        </p:nvPicPr>
        <p:blipFill>
          <a:blip r:embed="rId2" cstate="print"/>
          <a:srcRect/>
          <a:stretch>
            <a:fillRect/>
          </a:stretch>
        </p:blipFill>
        <p:spPr bwMode="auto">
          <a:xfrm>
            <a:off x="3214688" y="857250"/>
            <a:ext cx="2143125" cy="796925"/>
          </a:xfrm>
          <a:prstGeom prst="rect">
            <a:avLst/>
          </a:prstGeom>
          <a:noFill/>
          <a:ln w="9525">
            <a:noFill/>
            <a:miter lim="800000"/>
            <a:headEnd/>
            <a:tailEnd/>
          </a:ln>
        </p:spPr>
      </p:pic>
      <p:pic>
        <p:nvPicPr>
          <p:cNvPr id="83972" name="Picture 3"/>
          <p:cNvPicPr>
            <a:picLocks noChangeAspect="1" noChangeArrowheads="1"/>
          </p:cNvPicPr>
          <p:nvPr/>
        </p:nvPicPr>
        <p:blipFill>
          <a:blip r:embed="rId3" cstate="print"/>
          <a:srcRect/>
          <a:stretch>
            <a:fillRect/>
          </a:stretch>
        </p:blipFill>
        <p:spPr bwMode="auto">
          <a:xfrm>
            <a:off x="251520" y="2000250"/>
            <a:ext cx="2160000" cy="702263"/>
          </a:xfrm>
          <a:prstGeom prst="rect">
            <a:avLst/>
          </a:prstGeom>
          <a:noFill/>
          <a:ln w="9525">
            <a:noFill/>
            <a:miter lim="800000"/>
            <a:headEnd/>
            <a:tailEnd/>
          </a:ln>
        </p:spPr>
      </p:pic>
      <p:sp>
        <p:nvSpPr>
          <p:cNvPr id="7" name="Rettangolo 6"/>
          <p:cNvSpPr/>
          <p:nvPr/>
        </p:nvSpPr>
        <p:spPr>
          <a:xfrm>
            <a:off x="2643188" y="1928813"/>
            <a:ext cx="6215062" cy="4278312"/>
          </a:xfrm>
          <a:prstGeom prst="rect">
            <a:avLst/>
          </a:prstGeom>
        </p:spPr>
        <p:txBody>
          <a:bodyPr>
            <a:spAutoFit/>
          </a:bodyPr>
          <a:lstStyle/>
          <a:p>
            <a:pPr algn="just">
              <a:defRPr/>
            </a:pPr>
            <a:r>
              <a:rPr lang="en-US" sz="1600" b="1" dirty="0">
                <a:latin typeface="Arial" charset="0"/>
              </a:rPr>
              <a:t>COOLING SETPOINT:</a:t>
            </a:r>
          </a:p>
          <a:p>
            <a:pPr algn="just">
              <a:defRPr/>
            </a:pPr>
            <a:r>
              <a:rPr lang="en-US" sz="1600" dirty="0">
                <a:latin typeface="Arial" charset="0"/>
              </a:rPr>
              <a:t>No settings can be made  to </a:t>
            </a:r>
            <a:r>
              <a:rPr lang="en-US" sz="1600" dirty="0" smtClean="0">
                <a:latin typeface="Arial" charset="0"/>
              </a:rPr>
              <a:t>this screen.  </a:t>
            </a:r>
            <a:r>
              <a:rPr lang="en-US" sz="1600" dirty="0">
                <a:latin typeface="Arial" charset="0"/>
              </a:rPr>
              <a:t>It gives  the delivery water  temperature </a:t>
            </a:r>
            <a:r>
              <a:rPr lang="en-US" sz="1600" dirty="0" err="1">
                <a:latin typeface="Arial" charset="0"/>
              </a:rPr>
              <a:t>setpoint</a:t>
            </a:r>
            <a:r>
              <a:rPr lang="en-US" sz="1600" dirty="0">
                <a:latin typeface="Arial" charset="0"/>
              </a:rPr>
              <a:t> to which the unit is referring for control purposes.  </a:t>
            </a:r>
          </a:p>
          <a:p>
            <a:pPr algn="just">
              <a:defRPr/>
            </a:pPr>
            <a:r>
              <a:rPr lang="en-US" sz="1600" dirty="0">
                <a:latin typeface="Arial" charset="0"/>
              </a:rPr>
              <a:t>The third and fourth line feature a message, where applicable, indicating the origin of the </a:t>
            </a:r>
            <a:r>
              <a:rPr lang="en-US" sz="1600" dirty="0" err="1">
                <a:latin typeface="Arial" charset="0"/>
              </a:rPr>
              <a:t>setpoint</a:t>
            </a:r>
            <a:r>
              <a:rPr lang="en-US" sz="1600" dirty="0">
                <a:latin typeface="Arial" charset="0"/>
              </a:rPr>
              <a:t> value when it deviates from the standard setting: </a:t>
            </a:r>
          </a:p>
          <a:p>
            <a:pPr marL="177800" indent="-177800" algn="just">
              <a:buFont typeface="Arial" pitchFamily="34" charset="0"/>
              <a:buChar char="•"/>
              <a:defRPr/>
            </a:pPr>
            <a:r>
              <a:rPr lang="en-US" sz="1600" b="1" dirty="0" err="1">
                <a:latin typeface="Arial" charset="0"/>
              </a:rPr>
              <a:t>Compens</a:t>
            </a:r>
            <a:r>
              <a:rPr lang="en-US" sz="1600" b="1" dirty="0">
                <a:latin typeface="Arial" charset="0"/>
              </a:rPr>
              <a:t>.  T.ext</a:t>
            </a:r>
            <a:r>
              <a:rPr lang="en-US" sz="1600" dirty="0">
                <a:latin typeface="Arial" charset="0"/>
              </a:rPr>
              <a:t>.:  indicates  that  the  </a:t>
            </a:r>
            <a:r>
              <a:rPr lang="en-US" sz="1600" dirty="0" err="1">
                <a:latin typeface="Arial" charset="0"/>
              </a:rPr>
              <a:t>setpoint</a:t>
            </a:r>
            <a:r>
              <a:rPr lang="en-US" sz="1600" dirty="0">
                <a:latin typeface="Arial" charset="0"/>
              </a:rPr>
              <a:t>  given  on  the  second  line  is calculated  based  on  external  temperature  (based  on  parameters  set  in  the forms described further on); </a:t>
            </a:r>
          </a:p>
          <a:p>
            <a:pPr marL="177800" indent="-177800" algn="just">
              <a:buFont typeface="Arial" pitchFamily="34" charset="0"/>
              <a:buChar char="•"/>
              <a:defRPr/>
            </a:pPr>
            <a:r>
              <a:rPr lang="en-US" sz="1600" b="1" dirty="0" err="1">
                <a:latin typeface="Arial" charset="0"/>
              </a:rPr>
              <a:t>SetPoint</a:t>
            </a:r>
            <a:r>
              <a:rPr lang="en-US" sz="1600" b="1" dirty="0">
                <a:latin typeface="Arial" charset="0"/>
              </a:rPr>
              <a:t> </a:t>
            </a:r>
            <a:r>
              <a:rPr lang="en-US" sz="1600" b="1" dirty="0" err="1">
                <a:latin typeface="Arial" charset="0"/>
              </a:rPr>
              <a:t>OpT</a:t>
            </a:r>
            <a:r>
              <a:rPr lang="en-US" sz="1600" dirty="0" err="1">
                <a:latin typeface="Arial" charset="0"/>
              </a:rPr>
              <a:t>.</a:t>
            </a:r>
            <a:r>
              <a:rPr lang="en-US" sz="1600" dirty="0">
                <a:latin typeface="Arial" charset="0"/>
              </a:rPr>
              <a:t>:  indicates  that  the  second  </a:t>
            </a:r>
            <a:r>
              <a:rPr lang="en-US" sz="1600" dirty="0" err="1">
                <a:latin typeface="Arial" charset="0"/>
              </a:rPr>
              <a:t>setpoint</a:t>
            </a:r>
            <a:r>
              <a:rPr lang="en-US" sz="1600" dirty="0">
                <a:latin typeface="Arial" charset="0"/>
              </a:rPr>
              <a:t>  is  active  by  virtue  of  the contact at digital input 10 switching; </a:t>
            </a:r>
          </a:p>
          <a:p>
            <a:pPr marL="177800" indent="-177800" algn="just">
              <a:buFont typeface="Arial" pitchFamily="34" charset="0"/>
              <a:buChar char="•"/>
              <a:defRPr/>
            </a:pPr>
            <a:r>
              <a:rPr lang="en-US" sz="1600" b="1" dirty="0">
                <a:latin typeface="Arial" charset="0"/>
              </a:rPr>
              <a:t>Setback Mode </a:t>
            </a:r>
            <a:r>
              <a:rPr lang="en-US" sz="1600" b="1" dirty="0" err="1">
                <a:latin typeface="Arial" charset="0"/>
              </a:rPr>
              <a:t>SetP</a:t>
            </a:r>
            <a:r>
              <a:rPr lang="en-US" sz="1600" dirty="0">
                <a:latin typeface="Arial" charset="0"/>
              </a:rPr>
              <a:t>.: indicates that the setback mode </a:t>
            </a:r>
            <a:r>
              <a:rPr lang="en-US" sz="1600" dirty="0" err="1">
                <a:latin typeface="Arial" charset="0"/>
              </a:rPr>
              <a:t>setpoint</a:t>
            </a:r>
            <a:r>
              <a:rPr lang="en-US" sz="1600" dirty="0">
                <a:latin typeface="Arial" charset="0"/>
              </a:rPr>
              <a:t> is active; </a:t>
            </a:r>
          </a:p>
          <a:p>
            <a:pPr marL="177800" indent="-177800" algn="just">
              <a:buFont typeface="Arial" pitchFamily="34" charset="0"/>
              <a:buChar char="•"/>
              <a:defRPr/>
            </a:pPr>
            <a:r>
              <a:rPr lang="en-US" sz="1600" b="1" dirty="0">
                <a:latin typeface="Arial" charset="0"/>
              </a:rPr>
              <a:t>Active </a:t>
            </a:r>
            <a:r>
              <a:rPr lang="en-US" sz="1600" b="1" dirty="0" err="1">
                <a:latin typeface="Arial" charset="0"/>
              </a:rPr>
              <a:t>SetP</a:t>
            </a:r>
            <a:r>
              <a:rPr lang="en-US" sz="1600" dirty="0">
                <a:latin typeface="Arial" charset="0"/>
              </a:rPr>
              <a:t>.: indicates that the </a:t>
            </a:r>
            <a:r>
              <a:rPr lang="en-US" sz="1600" dirty="0" err="1">
                <a:latin typeface="Arial" charset="0"/>
              </a:rPr>
              <a:t>setpoint</a:t>
            </a:r>
            <a:r>
              <a:rPr lang="en-US" sz="1600" dirty="0">
                <a:latin typeface="Arial" charset="0"/>
              </a:rPr>
              <a:t> is calculated based on the offset read by analogue  input 3  (option only possible  if  there  is no evaporating pressure sensor connected).</a:t>
            </a:r>
            <a:endParaRPr lang="it-IT" sz="1600" dirty="0">
              <a:latin typeface="Arial" charset="0"/>
            </a:endParaRPr>
          </a:p>
        </p:txBody>
      </p:sp>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WORKING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323768" y="2214563"/>
            <a:ext cx="2160000" cy="730435"/>
          </a:xfrm>
          <a:prstGeom prst="rect">
            <a:avLst/>
          </a:prstGeom>
          <a:noFill/>
          <a:ln w="9525">
            <a:noFill/>
            <a:miter lim="800000"/>
            <a:headEnd/>
            <a:tailEnd/>
          </a:ln>
        </p:spPr>
      </p:pic>
      <p:sp>
        <p:nvSpPr>
          <p:cNvPr id="84995" name="Rettangolo 5"/>
          <p:cNvSpPr>
            <a:spLocks noChangeArrowheads="1"/>
          </p:cNvSpPr>
          <p:nvPr/>
        </p:nvSpPr>
        <p:spPr bwMode="auto">
          <a:xfrm>
            <a:off x="2714625" y="928688"/>
            <a:ext cx="6215063" cy="2554287"/>
          </a:xfrm>
          <a:prstGeom prst="rect">
            <a:avLst/>
          </a:prstGeom>
          <a:noFill/>
          <a:ln w="9525">
            <a:noFill/>
            <a:miter lim="800000"/>
            <a:headEnd/>
            <a:tailEnd/>
          </a:ln>
        </p:spPr>
        <p:txBody>
          <a:bodyPr>
            <a:spAutoFit/>
          </a:bodyPr>
          <a:lstStyle/>
          <a:p>
            <a:pPr algn="just"/>
            <a:r>
              <a:rPr lang="en-US" sz="1600" b="1"/>
              <a:t>COOLING SETPOINT:</a:t>
            </a:r>
            <a:endParaRPr lang="en-US" sz="1600"/>
          </a:p>
          <a:p>
            <a:pPr algn="just"/>
            <a:r>
              <a:rPr lang="en-US" sz="1600"/>
              <a:t>Allows the main cooling setpoint to be set and, where applicable, the “second setpoint” is activated when a contact connected to digital input 10 switches.</a:t>
            </a:r>
          </a:p>
          <a:p>
            <a:pPr algn="just"/>
            <a:endParaRPr lang="en-US" sz="1600"/>
          </a:p>
          <a:p>
            <a:pPr algn="just"/>
            <a:r>
              <a:rPr lang="en-US" sz="1600" b="1"/>
              <a:t>HEAT PUMP SETPOINT: </a:t>
            </a:r>
          </a:p>
          <a:p>
            <a:pPr algn="just"/>
            <a:r>
              <a:rPr lang="en-US" sz="1600"/>
              <a:t>Allows  the water  temperature setpoint  in winter mode  to be set, i.e. when  the unit  is working as a heat pump (hence  this  form only appears  if  the </a:t>
            </a:r>
          </a:p>
          <a:p>
            <a:pPr algn="just"/>
            <a:r>
              <a:rPr lang="en-US" sz="1600"/>
              <a:t>unit is a heat pump).</a:t>
            </a:r>
            <a:endParaRPr lang="it-IT" sz="1600"/>
          </a:p>
        </p:txBody>
      </p:sp>
      <p:pic>
        <p:nvPicPr>
          <p:cNvPr id="84996" name="Picture 4"/>
          <p:cNvPicPr>
            <a:picLocks noChangeAspect="1" noChangeArrowheads="1"/>
          </p:cNvPicPr>
          <p:nvPr/>
        </p:nvPicPr>
        <p:blipFill>
          <a:blip r:embed="rId3" cstate="print"/>
          <a:srcRect/>
          <a:stretch>
            <a:fillRect/>
          </a:stretch>
        </p:blipFill>
        <p:spPr bwMode="auto">
          <a:xfrm>
            <a:off x="323768" y="1000125"/>
            <a:ext cx="2160000" cy="744467"/>
          </a:xfrm>
          <a:prstGeom prst="rect">
            <a:avLst/>
          </a:prstGeom>
          <a:noFill/>
          <a:ln w="9525">
            <a:noFill/>
            <a:miter lim="800000"/>
            <a:headEnd/>
            <a:tailEnd/>
          </a:ln>
        </p:spPr>
      </p:pic>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WORKING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cstate="print"/>
          <a:srcRect/>
          <a:stretch>
            <a:fillRect/>
          </a:stretch>
        </p:blipFill>
        <p:spPr bwMode="auto">
          <a:xfrm>
            <a:off x="323528" y="1031946"/>
            <a:ext cx="2160000" cy="740870"/>
          </a:xfrm>
          <a:prstGeom prst="rect">
            <a:avLst/>
          </a:prstGeom>
          <a:noFill/>
          <a:ln w="9525">
            <a:noFill/>
            <a:miter lim="800000"/>
            <a:headEnd/>
            <a:tailEnd/>
          </a:ln>
        </p:spPr>
      </p:pic>
      <p:pic>
        <p:nvPicPr>
          <p:cNvPr id="86019" name="Picture 4"/>
          <p:cNvPicPr>
            <a:picLocks noChangeAspect="1" noChangeArrowheads="1"/>
          </p:cNvPicPr>
          <p:nvPr/>
        </p:nvPicPr>
        <p:blipFill>
          <a:blip r:embed="rId3" cstate="print"/>
          <a:srcRect/>
          <a:stretch>
            <a:fillRect/>
          </a:stretch>
        </p:blipFill>
        <p:spPr bwMode="auto">
          <a:xfrm>
            <a:off x="2786063" y="2643188"/>
            <a:ext cx="4924425" cy="1971675"/>
          </a:xfrm>
          <a:prstGeom prst="rect">
            <a:avLst/>
          </a:prstGeom>
          <a:noFill/>
          <a:ln w="9525">
            <a:noFill/>
            <a:miter lim="800000"/>
            <a:headEnd/>
            <a:tailEnd/>
          </a:ln>
        </p:spPr>
      </p:pic>
      <p:sp>
        <p:nvSpPr>
          <p:cNvPr id="86020" name="Rettangolo 5"/>
          <p:cNvSpPr>
            <a:spLocks noChangeArrowheads="1"/>
          </p:cNvSpPr>
          <p:nvPr/>
        </p:nvSpPr>
        <p:spPr bwMode="auto">
          <a:xfrm>
            <a:off x="2714625" y="928688"/>
            <a:ext cx="6215063" cy="4770437"/>
          </a:xfrm>
          <a:prstGeom prst="rect">
            <a:avLst/>
          </a:prstGeom>
          <a:noFill/>
          <a:ln w="9525">
            <a:noFill/>
            <a:miter lim="800000"/>
            <a:headEnd/>
            <a:tailEnd/>
          </a:ln>
        </p:spPr>
        <p:txBody>
          <a:bodyPr>
            <a:spAutoFit/>
          </a:bodyPr>
          <a:lstStyle/>
          <a:p>
            <a:pPr algn="just"/>
            <a:r>
              <a:rPr lang="en-US" sz="1600" b="1"/>
              <a:t>SUMMER COMPENSATION:</a:t>
            </a:r>
            <a:endParaRPr lang="en-US" sz="1600"/>
          </a:p>
          <a:p>
            <a:pPr algn="just"/>
            <a:r>
              <a:rPr lang="en-US" sz="1600"/>
              <a:t>Allows summer compensation to be set for the cooling setpoint depending on external temperature based on a ramp whose coordinates (of the two angular points P1 and P2) must be entered here.</a:t>
            </a:r>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endParaRPr lang="en-US" sz="1600"/>
          </a:p>
          <a:p>
            <a:pPr algn="just"/>
            <a:r>
              <a:rPr lang="en-US" sz="1600" b="1"/>
              <a:t>WINTER COMPENSATION:</a:t>
            </a:r>
          </a:p>
          <a:p>
            <a:pPr algn="just"/>
            <a:r>
              <a:rPr lang="en-US" sz="1600"/>
              <a:t>Allows  the winter compensation parameters  to be set,  i.e. heat pump setpoint compensation depending on external temperature.  </a:t>
            </a:r>
            <a:endParaRPr lang="it-IT" sz="1600"/>
          </a:p>
        </p:txBody>
      </p:sp>
      <p:pic>
        <p:nvPicPr>
          <p:cNvPr id="86021" name="Picture 2"/>
          <p:cNvPicPr>
            <a:picLocks noChangeAspect="1" noChangeArrowheads="1"/>
          </p:cNvPicPr>
          <p:nvPr/>
        </p:nvPicPr>
        <p:blipFill>
          <a:blip r:embed="rId4" cstate="print"/>
          <a:srcRect/>
          <a:stretch>
            <a:fillRect/>
          </a:stretch>
        </p:blipFill>
        <p:spPr bwMode="auto">
          <a:xfrm>
            <a:off x="323528" y="4929186"/>
            <a:ext cx="2160000" cy="733981"/>
          </a:xfrm>
          <a:prstGeom prst="rect">
            <a:avLst/>
          </a:prstGeom>
          <a:noFill/>
          <a:ln w="9525">
            <a:noFill/>
            <a:miter lim="800000"/>
            <a:headEnd/>
            <a:tailEnd/>
          </a:ln>
        </p:spPr>
      </p:pic>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WORKING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2" cstate="print"/>
          <a:srcRect/>
          <a:stretch>
            <a:fillRect/>
          </a:stretch>
        </p:blipFill>
        <p:spPr bwMode="auto">
          <a:xfrm>
            <a:off x="323528" y="1268760"/>
            <a:ext cx="2160000" cy="748096"/>
          </a:xfrm>
          <a:prstGeom prst="rect">
            <a:avLst/>
          </a:prstGeom>
          <a:noFill/>
          <a:ln w="9525">
            <a:noFill/>
            <a:miter lim="800000"/>
            <a:headEnd/>
            <a:tailEnd/>
          </a:ln>
        </p:spPr>
      </p:pic>
      <p:pic>
        <p:nvPicPr>
          <p:cNvPr id="87043" name="Picture 4"/>
          <p:cNvPicPr>
            <a:picLocks noChangeAspect="1" noChangeArrowheads="1"/>
          </p:cNvPicPr>
          <p:nvPr/>
        </p:nvPicPr>
        <p:blipFill>
          <a:blip r:embed="rId3" cstate="print"/>
          <a:srcRect/>
          <a:stretch>
            <a:fillRect/>
          </a:stretch>
        </p:blipFill>
        <p:spPr bwMode="auto">
          <a:xfrm>
            <a:off x="323528" y="2357435"/>
            <a:ext cx="2160000" cy="741177"/>
          </a:xfrm>
          <a:prstGeom prst="rect">
            <a:avLst/>
          </a:prstGeom>
          <a:noFill/>
          <a:ln w="9525">
            <a:noFill/>
            <a:miter lim="800000"/>
            <a:headEnd/>
            <a:tailEnd/>
          </a:ln>
        </p:spPr>
      </p:pic>
      <p:sp>
        <p:nvSpPr>
          <p:cNvPr id="87044" name="Rettangolo 5"/>
          <p:cNvSpPr>
            <a:spLocks noChangeArrowheads="1"/>
          </p:cNvSpPr>
          <p:nvPr/>
        </p:nvSpPr>
        <p:spPr bwMode="auto">
          <a:xfrm>
            <a:off x="2786063" y="1071563"/>
            <a:ext cx="6143625" cy="1816100"/>
          </a:xfrm>
          <a:prstGeom prst="rect">
            <a:avLst/>
          </a:prstGeom>
          <a:noFill/>
          <a:ln w="9525">
            <a:noFill/>
            <a:miter lim="800000"/>
            <a:headEnd/>
            <a:tailEnd/>
          </a:ln>
        </p:spPr>
        <p:txBody>
          <a:bodyPr>
            <a:spAutoFit/>
          </a:bodyPr>
          <a:lstStyle/>
          <a:p>
            <a:pPr algn="just"/>
            <a:r>
              <a:rPr lang="en-US" sz="1600"/>
              <a:t> </a:t>
            </a:r>
          </a:p>
          <a:p>
            <a:pPr algn="just"/>
            <a:r>
              <a:rPr lang="en-US" sz="1600" b="1"/>
              <a:t>ALARM THRESHOLDS:</a:t>
            </a:r>
            <a:endParaRPr lang="en-US" sz="1600"/>
          </a:p>
          <a:p>
            <a:pPr algn="just"/>
            <a:r>
              <a:rPr lang="en-US" sz="1600"/>
              <a:t>Allows  the  inlet water  temperature alarm  thresholds  to be set.  If  the unit  is  in  its  heat  pump  version,  the  second  line  reads  “Water  Inlet  Summer Temperature”  to  distinguish  summer  mode  thresholds  from  winter  mode  ones, which can be set on the last Screen. </a:t>
            </a:r>
          </a:p>
        </p:txBody>
      </p:sp>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t>
            </a:r>
            <a:r>
              <a:rPr lang="en-US" sz="1200" dirty="0">
                <a:solidFill>
                  <a:schemeClr val="bg1"/>
                </a:solidFill>
                <a:latin typeface="Arial" charset="0"/>
              </a:rPr>
              <a:t>WORKING PARAMETERS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359768" y="3284984"/>
            <a:ext cx="2124000" cy="725270"/>
          </a:xfrm>
          <a:prstGeom prst="rect">
            <a:avLst/>
          </a:prstGeom>
          <a:noFill/>
          <a:ln w="9525">
            <a:noFill/>
            <a:miter lim="800000"/>
            <a:headEnd/>
            <a:tailEnd/>
          </a:ln>
        </p:spPr>
      </p:pic>
      <p:pic>
        <p:nvPicPr>
          <p:cNvPr id="88067" name="Picture 3"/>
          <p:cNvPicPr>
            <a:picLocks noChangeAspect="1" noChangeArrowheads="1"/>
          </p:cNvPicPr>
          <p:nvPr/>
        </p:nvPicPr>
        <p:blipFill>
          <a:blip r:embed="rId3" cstate="print"/>
          <a:srcRect/>
          <a:stretch>
            <a:fillRect/>
          </a:stretch>
        </p:blipFill>
        <p:spPr bwMode="auto">
          <a:xfrm>
            <a:off x="323528" y="4214811"/>
            <a:ext cx="2160000" cy="726922"/>
          </a:xfrm>
          <a:prstGeom prst="rect">
            <a:avLst/>
          </a:prstGeom>
          <a:noFill/>
          <a:ln w="9525">
            <a:noFill/>
            <a:miter lim="800000"/>
            <a:headEnd/>
            <a:tailEnd/>
          </a:ln>
        </p:spPr>
      </p:pic>
      <p:sp>
        <p:nvSpPr>
          <p:cNvPr id="88068" name="Rettangolo 6"/>
          <p:cNvSpPr>
            <a:spLocks noChangeArrowheads="1"/>
          </p:cNvSpPr>
          <p:nvPr/>
        </p:nvSpPr>
        <p:spPr bwMode="auto">
          <a:xfrm>
            <a:off x="2643188" y="3357563"/>
            <a:ext cx="6143625" cy="830262"/>
          </a:xfrm>
          <a:prstGeom prst="rect">
            <a:avLst/>
          </a:prstGeom>
          <a:noFill/>
          <a:ln w="9525">
            <a:noFill/>
            <a:miter lim="800000"/>
            <a:headEnd/>
            <a:tailEnd/>
          </a:ln>
        </p:spPr>
        <p:txBody>
          <a:bodyPr>
            <a:spAutoFit/>
          </a:bodyPr>
          <a:lstStyle/>
          <a:p>
            <a:pPr algn="just"/>
            <a:r>
              <a:rPr lang="en-US" sz="1600" b="1"/>
              <a:t>BASIC PARAMETERS:</a:t>
            </a:r>
            <a:endParaRPr lang="en-US" sz="1600"/>
          </a:p>
          <a:p>
            <a:pPr algn="just"/>
            <a:r>
              <a:rPr lang="en-US" sz="1600"/>
              <a:t>This Screen allows the setback mode to be enabled/disabled as well as the setpoint for operation whilst said mode is enabled.</a:t>
            </a:r>
            <a:endParaRPr lang="it-IT" sz="1600"/>
          </a:p>
        </p:txBody>
      </p:sp>
      <p:sp>
        <p:nvSpPr>
          <p:cNvPr id="88069" name="Rettangolo 7"/>
          <p:cNvSpPr>
            <a:spLocks noChangeArrowheads="1"/>
          </p:cNvSpPr>
          <p:nvPr/>
        </p:nvSpPr>
        <p:spPr bwMode="auto">
          <a:xfrm>
            <a:off x="214313" y="928688"/>
            <a:ext cx="8643937" cy="1816100"/>
          </a:xfrm>
          <a:prstGeom prst="rect">
            <a:avLst/>
          </a:prstGeom>
          <a:noFill/>
          <a:ln w="9525">
            <a:noFill/>
            <a:miter lim="800000"/>
            <a:headEnd/>
            <a:tailEnd/>
          </a:ln>
        </p:spPr>
        <p:txBody>
          <a:bodyPr>
            <a:spAutoFit/>
          </a:bodyPr>
          <a:lstStyle/>
          <a:p>
            <a:pPr algn="just"/>
            <a:r>
              <a:rPr lang="en-US" sz="1600"/>
              <a:t>Setback mode, which  can  be  activated  or  deactivated  via  the  keypad,  consists  in  starting  the  unit  automatically when it is idle - but powered - based on the setpoint settable for this operating mode. </a:t>
            </a:r>
          </a:p>
          <a:p>
            <a:pPr algn="just"/>
            <a:r>
              <a:rPr lang="en-US" sz="1600"/>
              <a:t>Basically,  setback mode  is  activated  to  ensure  that  environmental  conditions  are  regulated  -  though  in  a wider range - even when the system is off. Hence its activation does not depend on signals coming from remote control systems, which it takes priority over. </a:t>
            </a:r>
          </a:p>
          <a:p>
            <a:pPr algn="just"/>
            <a:r>
              <a:rPr lang="en-US" sz="1600"/>
              <a:t>Unit start as a result of setback mode is not considered an alarm condition.</a:t>
            </a:r>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SETBACK MODE</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p:cNvPicPr>
            <a:picLocks noChangeAspect="1" noChangeArrowheads="1"/>
          </p:cNvPicPr>
          <p:nvPr/>
        </p:nvPicPr>
        <p:blipFill>
          <a:blip r:embed="rId2" cstate="print"/>
          <a:srcRect/>
          <a:stretch>
            <a:fillRect/>
          </a:stretch>
        </p:blipFill>
        <p:spPr bwMode="auto">
          <a:xfrm>
            <a:off x="323768" y="2786062"/>
            <a:ext cx="2160000" cy="740870"/>
          </a:xfrm>
          <a:prstGeom prst="rect">
            <a:avLst/>
          </a:prstGeom>
          <a:noFill/>
          <a:ln w="9525">
            <a:noFill/>
            <a:miter lim="800000"/>
            <a:headEnd/>
            <a:tailEnd/>
          </a:ln>
        </p:spPr>
      </p:pic>
      <p:sp>
        <p:nvSpPr>
          <p:cNvPr id="7" name="Rettangolo 6"/>
          <p:cNvSpPr/>
          <p:nvPr/>
        </p:nvSpPr>
        <p:spPr>
          <a:xfrm>
            <a:off x="2786063" y="1000125"/>
            <a:ext cx="6143625" cy="3292475"/>
          </a:xfrm>
          <a:prstGeom prst="rect">
            <a:avLst/>
          </a:prstGeom>
        </p:spPr>
        <p:txBody>
          <a:bodyPr>
            <a:spAutoFit/>
          </a:bodyPr>
          <a:lstStyle/>
          <a:p>
            <a:pPr algn="just">
              <a:defRPr/>
            </a:pPr>
            <a:r>
              <a:rPr lang="en-US" sz="1600" b="1" dirty="0">
                <a:latin typeface="Arial" charset="0"/>
              </a:rPr>
              <a:t>CYCLIC PUMP START:</a:t>
            </a:r>
            <a:endParaRPr lang="en-US" sz="1600" dirty="0">
              <a:latin typeface="Arial" charset="0"/>
            </a:endParaRPr>
          </a:p>
          <a:p>
            <a:pPr algn="just">
              <a:defRPr/>
            </a:pPr>
            <a:r>
              <a:rPr lang="en-US" sz="1600" dirty="0">
                <a:latin typeface="Arial" charset="0"/>
              </a:rPr>
              <a:t>This </a:t>
            </a:r>
            <a:r>
              <a:rPr lang="en-US" sz="1600" dirty="0" smtClean="0">
                <a:latin typeface="Arial" charset="0"/>
              </a:rPr>
              <a:t>screen </a:t>
            </a:r>
            <a:r>
              <a:rPr lang="en-US" sz="1600" dirty="0">
                <a:latin typeface="Arial" charset="0"/>
              </a:rPr>
              <a:t>determines operation of the </a:t>
            </a:r>
            <a:r>
              <a:rPr lang="en-US" sz="1600" dirty="0" smtClean="0">
                <a:latin typeface="Arial" charset="0"/>
              </a:rPr>
              <a:t>water </a:t>
            </a:r>
            <a:r>
              <a:rPr lang="en-US" sz="1600" dirty="0">
                <a:latin typeface="Arial" charset="0"/>
              </a:rPr>
              <a:t>circulation pump </a:t>
            </a:r>
            <a:r>
              <a:rPr lang="en-US" sz="1600" dirty="0" smtClean="0">
                <a:latin typeface="Arial" charset="0"/>
              </a:rPr>
              <a:t>during the </a:t>
            </a:r>
            <a:r>
              <a:rPr lang="en-US" sz="1600" dirty="0">
                <a:latin typeface="Arial" charset="0"/>
              </a:rPr>
              <a:t>setback mode </a:t>
            </a:r>
            <a:r>
              <a:rPr lang="en-US" sz="1600" dirty="0" smtClean="0">
                <a:latin typeface="Arial" charset="0"/>
              </a:rPr>
              <a:t>(it is </a:t>
            </a:r>
            <a:r>
              <a:rPr lang="en-US" sz="1600" dirty="0">
                <a:latin typeface="Arial" charset="0"/>
              </a:rPr>
              <a:t>enabled for a period of 120 </a:t>
            </a:r>
            <a:r>
              <a:rPr lang="en-US" sz="1600" dirty="0" smtClean="0">
                <a:latin typeface="Arial" charset="0"/>
              </a:rPr>
              <a:t>seconds). </a:t>
            </a:r>
            <a:r>
              <a:rPr lang="en-US" sz="1600" dirty="0">
                <a:latin typeface="Arial" charset="0"/>
              </a:rPr>
              <a:t>If set to "Yes", the pump is switched on cyclically based on the set time interval.</a:t>
            </a:r>
          </a:p>
          <a:p>
            <a:pPr algn="just">
              <a:defRPr/>
            </a:pPr>
            <a:endParaRPr lang="en-US" sz="1600" b="1" dirty="0">
              <a:latin typeface="Arial" charset="0"/>
            </a:endParaRPr>
          </a:p>
          <a:p>
            <a:pPr algn="just">
              <a:defRPr/>
            </a:pPr>
            <a:endParaRPr lang="en-US" sz="1600" b="1" dirty="0">
              <a:latin typeface="Arial" charset="0"/>
            </a:endParaRPr>
          </a:p>
          <a:p>
            <a:pPr algn="just">
              <a:defRPr/>
            </a:pPr>
            <a:r>
              <a:rPr lang="en-US" sz="1600" b="1" dirty="0">
                <a:latin typeface="Arial" charset="0"/>
              </a:rPr>
              <a:t>SET POINT REGULATOR:</a:t>
            </a:r>
          </a:p>
          <a:p>
            <a:pPr algn="just">
              <a:defRPr/>
            </a:pPr>
            <a:r>
              <a:rPr lang="en-US" sz="1600" dirty="0">
                <a:latin typeface="Arial" charset="0"/>
              </a:rPr>
              <a:t>This </a:t>
            </a:r>
            <a:r>
              <a:rPr lang="en-US" sz="1600" dirty="0" smtClean="0">
                <a:latin typeface="Arial" charset="0"/>
              </a:rPr>
              <a:t>screen </a:t>
            </a:r>
            <a:r>
              <a:rPr lang="en-US" sz="1600" dirty="0">
                <a:latin typeface="Arial" charset="0"/>
              </a:rPr>
              <a:t>indicates: </a:t>
            </a:r>
          </a:p>
          <a:p>
            <a:pPr marL="177800" indent="-177800" algn="just">
              <a:buFont typeface="Wingdings" pitchFamily="2" charset="2"/>
              <a:buChar char="§"/>
              <a:defRPr/>
            </a:pPr>
            <a:r>
              <a:rPr lang="en-US" sz="1600" b="1" dirty="0" err="1" smtClean="0">
                <a:latin typeface="Arial" charset="0"/>
              </a:rPr>
              <a:t>SetP</a:t>
            </a:r>
            <a:r>
              <a:rPr lang="en-US" sz="1600" b="1" dirty="0" smtClean="0">
                <a:latin typeface="Arial" charset="0"/>
              </a:rPr>
              <a:t> </a:t>
            </a:r>
            <a:r>
              <a:rPr lang="en-US" sz="1600" b="1" dirty="0">
                <a:latin typeface="Arial" charset="0"/>
              </a:rPr>
              <a:t>Std</a:t>
            </a:r>
            <a:r>
              <a:rPr lang="en-US" sz="1600" dirty="0">
                <a:latin typeface="Arial" charset="0"/>
              </a:rPr>
              <a:t>: the base </a:t>
            </a:r>
            <a:r>
              <a:rPr lang="en-US" sz="1600" dirty="0" err="1">
                <a:latin typeface="Arial" charset="0"/>
              </a:rPr>
              <a:t>setpoint</a:t>
            </a:r>
            <a:r>
              <a:rPr lang="en-US" sz="1600" dirty="0">
                <a:latin typeface="Arial" charset="0"/>
              </a:rPr>
              <a:t> setting; </a:t>
            </a:r>
          </a:p>
          <a:p>
            <a:pPr marL="177800" indent="-177800" algn="just">
              <a:buFont typeface="Wingdings" pitchFamily="2" charset="2"/>
              <a:buChar char="§"/>
              <a:defRPr/>
            </a:pPr>
            <a:r>
              <a:rPr lang="en-US" sz="1600" b="1" dirty="0" err="1" smtClean="0">
                <a:latin typeface="Arial" charset="0"/>
              </a:rPr>
              <a:t>OffSet</a:t>
            </a:r>
            <a:r>
              <a:rPr lang="en-US" sz="1600" b="1" dirty="0" smtClean="0">
                <a:latin typeface="Arial" charset="0"/>
              </a:rPr>
              <a:t> </a:t>
            </a:r>
            <a:r>
              <a:rPr lang="en-US" sz="1600" b="1" dirty="0" err="1">
                <a:latin typeface="Arial" charset="0"/>
              </a:rPr>
              <a:t>Rem</a:t>
            </a:r>
            <a:r>
              <a:rPr lang="en-US" sz="1600" dirty="0">
                <a:latin typeface="Arial" charset="0"/>
              </a:rPr>
              <a:t>: the correction value to add to the </a:t>
            </a:r>
            <a:r>
              <a:rPr lang="en-US" sz="1600" dirty="0" err="1">
                <a:latin typeface="Arial" charset="0"/>
              </a:rPr>
              <a:t>setpoint</a:t>
            </a:r>
            <a:r>
              <a:rPr lang="en-US" sz="1600" dirty="0">
                <a:latin typeface="Arial" charset="0"/>
              </a:rPr>
              <a:t> Std; </a:t>
            </a:r>
          </a:p>
          <a:p>
            <a:pPr marL="177800" indent="-177800" algn="just">
              <a:buFont typeface="Wingdings" pitchFamily="2" charset="2"/>
              <a:buChar char="§"/>
              <a:defRPr/>
            </a:pPr>
            <a:r>
              <a:rPr lang="en-US" sz="1600" b="1" dirty="0" smtClean="0">
                <a:latin typeface="Arial" charset="0"/>
              </a:rPr>
              <a:t>Active </a:t>
            </a:r>
            <a:r>
              <a:rPr lang="en-US" sz="1600" b="1" dirty="0" err="1">
                <a:latin typeface="Arial" charset="0"/>
              </a:rPr>
              <a:t>Setp</a:t>
            </a:r>
            <a:r>
              <a:rPr lang="en-US" sz="1600" dirty="0">
                <a:latin typeface="Arial" charset="0"/>
              </a:rPr>
              <a:t>: the final </a:t>
            </a:r>
            <a:r>
              <a:rPr lang="en-US" sz="1600" dirty="0" err="1">
                <a:latin typeface="Arial" charset="0"/>
              </a:rPr>
              <a:t>setpoint</a:t>
            </a:r>
            <a:r>
              <a:rPr lang="en-US" sz="1600" dirty="0">
                <a:latin typeface="Arial" charset="0"/>
              </a:rPr>
              <a:t> for regulation, active after the correction;</a:t>
            </a:r>
            <a:endParaRPr lang="it-IT" sz="1600" dirty="0">
              <a:latin typeface="Arial" charset="0"/>
            </a:endParaRPr>
          </a:p>
        </p:txBody>
      </p:sp>
      <p:pic>
        <p:nvPicPr>
          <p:cNvPr id="89092" name="Picture 4"/>
          <p:cNvPicPr>
            <a:picLocks noChangeAspect="1" noChangeArrowheads="1"/>
          </p:cNvPicPr>
          <p:nvPr/>
        </p:nvPicPr>
        <p:blipFill>
          <a:blip r:embed="rId3" cstate="print"/>
          <a:srcRect/>
          <a:stretch>
            <a:fillRect/>
          </a:stretch>
        </p:blipFill>
        <p:spPr bwMode="auto">
          <a:xfrm>
            <a:off x="323528" y="1071563"/>
            <a:ext cx="2160000" cy="751306"/>
          </a:xfrm>
          <a:prstGeom prst="rect">
            <a:avLst/>
          </a:prstGeom>
          <a:noFill/>
          <a:ln w="9525">
            <a:noFill/>
            <a:miter lim="800000"/>
            <a:headEnd/>
            <a:tailEnd/>
          </a:ln>
        </p:spPr>
      </p:pic>
      <p:sp>
        <p:nvSpPr>
          <p:cNvPr id="6"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SETBACK MODE</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ttangolo 6"/>
          <p:cNvSpPr>
            <a:spLocks noChangeArrowheads="1"/>
          </p:cNvSpPr>
          <p:nvPr/>
        </p:nvSpPr>
        <p:spPr bwMode="auto">
          <a:xfrm>
            <a:off x="2699792" y="928688"/>
            <a:ext cx="6229896" cy="1323975"/>
          </a:xfrm>
          <a:prstGeom prst="rect">
            <a:avLst/>
          </a:prstGeom>
          <a:noFill/>
          <a:ln w="9525">
            <a:noFill/>
            <a:miter lim="800000"/>
            <a:headEnd/>
            <a:tailEnd/>
          </a:ln>
        </p:spPr>
        <p:txBody>
          <a:bodyPr wrap="square">
            <a:spAutoFit/>
          </a:bodyPr>
          <a:lstStyle/>
          <a:p>
            <a:pPr algn="just"/>
            <a:r>
              <a:rPr lang="en-US" sz="1600" dirty="0"/>
              <a:t>In the heat pump units it is possible to set the operating season Summer/Winter alternatively by means of three possibilities: </a:t>
            </a:r>
          </a:p>
          <a:p>
            <a:pPr algn="just"/>
            <a:r>
              <a:rPr lang="en-US" sz="1600" dirty="0"/>
              <a:t>1.  from the user terminal; </a:t>
            </a:r>
          </a:p>
          <a:p>
            <a:pPr algn="just"/>
            <a:r>
              <a:rPr lang="en-US" sz="1600" dirty="0"/>
              <a:t>2.  from digital input ID14 (see electrical drawing); </a:t>
            </a:r>
          </a:p>
          <a:p>
            <a:pPr algn="just"/>
            <a:r>
              <a:rPr lang="en-US" sz="1600" dirty="0"/>
              <a:t>3.  from a supervisory system;</a:t>
            </a:r>
            <a:endParaRPr lang="it-IT" sz="1600" dirty="0"/>
          </a:p>
        </p:txBody>
      </p:sp>
      <p:sp>
        <p:nvSpPr>
          <p:cNvPr id="90115" name="Rettangolo 5"/>
          <p:cNvSpPr>
            <a:spLocks noChangeArrowheads="1"/>
          </p:cNvSpPr>
          <p:nvPr/>
        </p:nvSpPr>
        <p:spPr bwMode="auto">
          <a:xfrm>
            <a:off x="2571750" y="2500313"/>
            <a:ext cx="6143625" cy="2554545"/>
          </a:xfrm>
          <a:prstGeom prst="rect">
            <a:avLst/>
          </a:prstGeom>
          <a:noFill/>
          <a:ln w="9525">
            <a:noFill/>
            <a:miter lim="800000"/>
            <a:headEnd/>
            <a:tailEnd/>
          </a:ln>
        </p:spPr>
        <p:txBody>
          <a:bodyPr>
            <a:spAutoFit/>
          </a:bodyPr>
          <a:lstStyle/>
          <a:p>
            <a:pPr algn="just"/>
            <a:r>
              <a:rPr lang="en-US" sz="1600" b="1" dirty="0"/>
              <a:t>FROM THE USER TERMINAL:</a:t>
            </a:r>
          </a:p>
          <a:p>
            <a:pPr algn="just"/>
            <a:r>
              <a:rPr lang="en-US" sz="1600" dirty="0"/>
              <a:t>If the unit is in heat pump mode, it is possible to set the Summer/Winter switch over. In this case, it is necessary to turn the unit off using the ON/OFF key and wait for the unit to stop. From the main Screen press the UP or DOWN key until the screen on the left is reached. </a:t>
            </a:r>
          </a:p>
          <a:p>
            <a:pPr algn="just"/>
            <a:r>
              <a:rPr lang="en-US" sz="1600" dirty="0"/>
              <a:t>To change the mode press the ENTER key, change the value by using the UP or DOWN key and press ENTER to confirm. </a:t>
            </a:r>
          </a:p>
          <a:p>
            <a:pPr algn="just"/>
            <a:r>
              <a:rPr lang="en-US" sz="1600" dirty="0"/>
              <a:t>Start up the unit again and the winter set-point will automatically be used</a:t>
            </a:r>
            <a:r>
              <a:rPr lang="en-US" sz="1600" dirty="0" smtClean="0"/>
              <a:t>.</a:t>
            </a:r>
            <a:endParaRPr lang="en-US" sz="1600" dirty="0"/>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SUMMER / WINTER SWITCH OVER</a:t>
            </a:r>
            <a:endParaRPr lang="it-IT" sz="1200" dirty="0">
              <a:solidFill>
                <a:schemeClr val="bg1"/>
              </a:solidFill>
              <a:latin typeface="Arial" charset="0"/>
            </a:endParaRPr>
          </a:p>
        </p:txBody>
      </p:sp>
      <p:pic>
        <p:nvPicPr>
          <p:cNvPr id="90120" name="Picture 8"/>
          <p:cNvPicPr>
            <a:picLocks noChangeAspect="1" noChangeArrowheads="1"/>
          </p:cNvPicPr>
          <p:nvPr/>
        </p:nvPicPr>
        <p:blipFill>
          <a:blip r:embed="rId2" cstate="print"/>
          <a:srcRect/>
          <a:stretch>
            <a:fillRect/>
          </a:stretch>
        </p:blipFill>
        <p:spPr bwMode="auto">
          <a:xfrm>
            <a:off x="431744" y="971758"/>
            <a:ext cx="1836000" cy="519354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ttangolo 5"/>
          <p:cNvSpPr>
            <a:spLocks noChangeArrowheads="1"/>
          </p:cNvSpPr>
          <p:nvPr/>
        </p:nvSpPr>
        <p:spPr bwMode="auto">
          <a:xfrm>
            <a:off x="2571750" y="1772816"/>
            <a:ext cx="6143625" cy="2800767"/>
          </a:xfrm>
          <a:prstGeom prst="rect">
            <a:avLst/>
          </a:prstGeom>
          <a:noFill/>
          <a:ln w="9525">
            <a:noFill/>
            <a:miter lim="800000"/>
            <a:headEnd/>
            <a:tailEnd/>
          </a:ln>
        </p:spPr>
        <p:txBody>
          <a:bodyPr>
            <a:spAutoFit/>
          </a:bodyPr>
          <a:lstStyle/>
          <a:p>
            <a:pPr algn="just"/>
            <a:r>
              <a:rPr lang="en-US" sz="1600" b="1" dirty="0" smtClean="0"/>
              <a:t>FROM </a:t>
            </a:r>
            <a:r>
              <a:rPr lang="en-US" sz="1600" b="1" dirty="0"/>
              <a:t>DIGITAL INPUT14:</a:t>
            </a:r>
          </a:p>
          <a:p>
            <a:pPr algn="just"/>
            <a:r>
              <a:rPr lang="en-US" sz="1600" dirty="0"/>
              <a:t>If the unit is in heat pump mode, it is possible to set the Summer/Winter switch over to be set. (N.O. Summer; N.C. Winter) </a:t>
            </a:r>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a:p>
          <a:p>
            <a:r>
              <a:rPr lang="it-IT" sz="1600" b="1" dirty="0"/>
              <a:t>FROM THE SUPERVISION SYSTEM </a:t>
            </a:r>
          </a:p>
          <a:p>
            <a:r>
              <a:rPr lang="en-US" sz="1600" dirty="0"/>
              <a:t>Consulting the supervision manual is advised, along with the list of variables. 	</a:t>
            </a:r>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SUMMER / WINTER SWITCH OVER</a:t>
            </a:r>
            <a:endParaRPr lang="it-IT" sz="1200" dirty="0">
              <a:solidFill>
                <a:schemeClr val="bg1"/>
              </a:solidFill>
              <a:latin typeface="Arial" charset="0"/>
            </a:endParaRPr>
          </a:p>
        </p:txBody>
      </p:sp>
      <p:pic>
        <p:nvPicPr>
          <p:cNvPr id="128002" name="Picture 2"/>
          <p:cNvPicPr>
            <a:picLocks noChangeAspect="1" noChangeArrowheads="1"/>
          </p:cNvPicPr>
          <p:nvPr/>
        </p:nvPicPr>
        <p:blipFill>
          <a:blip r:embed="rId2" cstate="print"/>
          <a:srcRect/>
          <a:stretch>
            <a:fillRect/>
          </a:stretch>
        </p:blipFill>
        <p:spPr bwMode="auto">
          <a:xfrm>
            <a:off x="395536" y="1196752"/>
            <a:ext cx="1980000" cy="3417987"/>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p:cNvPicPr>
            <a:picLocks noChangeAspect="1" noChangeArrowheads="1"/>
          </p:cNvPicPr>
          <p:nvPr/>
        </p:nvPicPr>
        <p:blipFill>
          <a:blip r:embed="rId2" cstate="print"/>
          <a:srcRect/>
          <a:stretch>
            <a:fillRect/>
          </a:stretch>
        </p:blipFill>
        <p:spPr bwMode="auto">
          <a:xfrm>
            <a:off x="3071813" y="857250"/>
            <a:ext cx="2143125" cy="877888"/>
          </a:xfrm>
          <a:prstGeom prst="rect">
            <a:avLst/>
          </a:prstGeom>
          <a:noFill/>
          <a:ln w="9525">
            <a:noFill/>
            <a:miter lim="800000"/>
            <a:headEnd/>
            <a:tailEnd/>
          </a:ln>
        </p:spPr>
      </p:pic>
      <p:pic>
        <p:nvPicPr>
          <p:cNvPr id="91140" name="Picture 3"/>
          <p:cNvPicPr>
            <a:picLocks noChangeAspect="1" noChangeArrowheads="1"/>
          </p:cNvPicPr>
          <p:nvPr/>
        </p:nvPicPr>
        <p:blipFill>
          <a:blip r:embed="rId3" cstate="print"/>
          <a:srcRect/>
          <a:stretch>
            <a:fillRect/>
          </a:stretch>
        </p:blipFill>
        <p:spPr bwMode="auto">
          <a:xfrm>
            <a:off x="1214438" y="3571875"/>
            <a:ext cx="6553200" cy="733425"/>
          </a:xfrm>
          <a:prstGeom prst="rect">
            <a:avLst/>
          </a:prstGeom>
          <a:noFill/>
          <a:ln w="9525">
            <a:noFill/>
            <a:miter lim="800000"/>
            <a:headEnd/>
            <a:tailEnd/>
          </a:ln>
        </p:spPr>
      </p:pic>
      <p:sp>
        <p:nvSpPr>
          <p:cNvPr id="91141" name="Rettangolo 6"/>
          <p:cNvSpPr>
            <a:spLocks noChangeArrowheads="1"/>
          </p:cNvSpPr>
          <p:nvPr/>
        </p:nvSpPr>
        <p:spPr bwMode="auto">
          <a:xfrm>
            <a:off x="214313" y="1785938"/>
            <a:ext cx="8715375" cy="1570037"/>
          </a:xfrm>
          <a:prstGeom prst="rect">
            <a:avLst/>
          </a:prstGeom>
          <a:noFill/>
          <a:ln w="9525">
            <a:noFill/>
            <a:miter lim="800000"/>
            <a:headEnd/>
            <a:tailEnd/>
          </a:ln>
        </p:spPr>
        <p:txBody>
          <a:bodyPr>
            <a:spAutoFit/>
          </a:bodyPr>
          <a:lstStyle/>
          <a:p>
            <a:pPr algn="just"/>
            <a:r>
              <a:rPr lang="en-US" sz="1600" dirty="0"/>
              <a:t>If the microprocessor features the optional clock card, the STATUS Screen displays the date, current time and day of the week. The following actions can also be associated with a particular time: </a:t>
            </a:r>
          </a:p>
          <a:p>
            <a:pPr marL="342900" indent="-342900" algn="just">
              <a:buFont typeface="Wingdings" pitchFamily="2" charset="2"/>
              <a:buChar char="§"/>
            </a:pPr>
            <a:r>
              <a:rPr lang="en-US" sz="1600" dirty="0" smtClean="0"/>
              <a:t>unit </a:t>
            </a:r>
            <a:r>
              <a:rPr lang="en-US" sz="1600" dirty="0"/>
              <a:t>starting and stopping based on a timer program; </a:t>
            </a:r>
          </a:p>
          <a:p>
            <a:pPr marL="342900" indent="-342900" algn="just">
              <a:buFont typeface="Wingdings" pitchFamily="2" charset="2"/>
              <a:buChar char="§"/>
            </a:pPr>
            <a:r>
              <a:rPr lang="en-US" sz="1600" dirty="0" smtClean="0"/>
              <a:t>logging </a:t>
            </a:r>
            <a:r>
              <a:rPr lang="en-US" sz="1600" dirty="0"/>
              <a:t>of alarm events. </a:t>
            </a:r>
          </a:p>
          <a:p>
            <a:pPr algn="just"/>
            <a:r>
              <a:rPr lang="en-US" sz="1600" dirty="0"/>
              <a:t>Current time and date are set, and time bands programmed, by means of the following forms:</a:t>
            </a:r>
            <a:endParaRPr lang="it-IT" sz="1600" dirty="0"/>
          </a:p>
        </p:txBody>
      </p:sp>
      <p:sp>
        <p:nvSpPr>
          <p:cNvPr id="91142" name="Rettangolo 7"/>
          <p:cNvSpPr>
            <a:spLocks noChangeArrowheads="1"/>
          </p:cNvSpPr>
          <p:nvPr/>
        </p:nvSpPr>
        <p:spPr bwMode="auto">
          <a:xfrm>
            <a:off x="2643188" y="4714875"/>
            <a:ext cx="6286500" cy="1323975"/>
          </a:xfrm>
          <a:prstGeom prst="rect">
            <a:avLst/>
          </a:prstGeom>
          <a:noFill/>
          <a:ln w="9525">
            <a:noFill/>
            <a:miter lim="800000"/>
            <a:headEnd/>
            <a:tailEnd/>
          </a:ln>
        </p:spPr>
        <p:txBody>
          <a:bodyPr>
            <a:spAutoFit/>
          </a:bodyPr>
          <a:lstStyle/>
          <a:p>
            <a:pPr algn="just"/>
            <a:r>
              <a:rPr lang="en-US" sz="1600" b="1"/>
              <a:t>CLOCK-CALENDAR SETUP:</a:t>
            </a:r>
          </a:p>
          <a:p>
            <a:pPr algn="just"/>
            <a:r>
              <a:rPr lang="en-US" sz="1600"/>
              <a:t>By means of the Screen 110, you can set:  </a:t>
            </a:r>
          </a:p>
          <a:p>
            <a:pPr algn="just"/>
            <a:r>
              <a:rPr lang="en-US" sz="1600"/>
              <a:t>•  time of day (hours, minutes); </a:t>
            </a:r>
          </a:p>
          <a:p>
            <a:pPr algn="just"/>
            <a:r>
              <a:rPr lang="en-US" sz="1600"/>
              <a:t>• date (day, month, year); </a:t>
            </a:r>
          </a:p>
          <a:p>
            <a:pPr algn="just"/>
            <a:r>
              <a:rPr lang="en-US" sz="1600"/>
              <a:t>• classification of the day of the week. </a:t>
            </a:r>
            <a:endParaRPr lang="it-IT" sz="1600"/>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CLOCK-CALENDAR - TIME BANDS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251520" y="3288488"/>
            <a:ext cx="2160000" cy="730435"/>
          </a:xfrm>
          <a:prstGeom prst="rect">
            <a:avLst/>
          </a:prstGeom>
          <a:noFill/>
          <a:ln w="9525">
            <a:noFill/>
            <a:miter lim="800000"/>
            <a:headEnd/>
            <a:tailEnd/>
          </a:ln>
        </p:spPr>
      </p:pic>
      <p:pic>
        <p:nvPicPr>
          <p:cNvPr id="92163" name="Picture 3"/>
          <p:cNvPicPr>
            <a:picLocks noChangeAspect="1" noChangeArrowheads="1"/>
          </p:cNvPicPr>
          <p:nvPr/>
        </p:nvPicPr>
        <p:blipFill>
          <a:blip r:embed="rId3" cstate="print"/>
          <a:srcRect/>
          <a:stretch>
            <a:fillRect/>
          </a:stretch>
        </p:blipFill>
        <p:spPr bwMode="auto">
          <a:xfrm>
            <a:off x="251520" y="4293176"/>
            <a:ext cx="2160000" cy="720000"/>
          </a:xfrm>
          <a:prstGeom prst="rect">
            <a:avLst/>
          </a:prstGeom>
          <a:noFill/>
          <a:ln w="9525">
            <a:noFill/>
            <a:miter lim="800000"/>
            <a:headEnd/>
            <a:tailEnd/>
          </a:ln>
        </p:spPr>
      </p:pic>
      <p:pic>
        <p:nvPicPr>
          <p:cNvPr id="92164" name="Picture 5"/>
          <p:cNvPicPr>
            <a:picLocks noChangeAspect="1" noChangeArrowheads="1"/>
          </p:cNvPicPr>
          <p:nvPr/>
        </p:nvPicPr>
        <p:blipFill>
          <a:blip r:embed="rId4" cstate="print"/>
          <a:srcRect/>
          <a:stretch>
            <a:fillRect/>
          </a:stretch>
        </p:blipFill>
        <p:spPr bwMode="auto">
          <a:xfrm>
            <a:off x="251520" y="2352384"/>
            <a:ext cx="2160000" cy="727024"/>
          </a:xfrm>
          <a:prstGeom prst="rect">
            <a:avLst/>
          </a:prstGeom>
          <a:noFill/>
          <a:ln w="9525">
            <a:noFill/>
            <a:miter lim="800000"/>
            <a:headEnd/>
            <a:tailEnd/>
          </a:ln>
        </p:spPr>
      </p:pic>
      <p:pic>
        <p:nvPicPr>
          <p:cNvPr id="92165" name="Picture 4"/>
          <p:cNvPicPr>
            <a:picLocks noChangeAspect="1" noChangeArrowheads="1"/>
          </p:cNvPicPr>
          <p:nvPr/>
        </p:nvPicPr>
        <p:blipFill>
          <a:blip r:embed="rId5" cstate="print"/>
          <a:srcRect/>
          <a:stretch>
            <a:fillRect/>
          </a:stretch>
        </p:blipFill>
        <p:spPr bwMode="auto">
          <a:xfrm>
            <a:off x="251760" y="1488288"/>
            <a:ext cx="2160000" cy="723494"/>
          </a:xfrm>
          <a:prstGeom prst="rect">
            <a:avLst/>
          </a:prstGeom>
          <a:noFill/>
          <a:ln w="9525">
            <a:noFill/>
            <a:miter lim="800000"/>
            <a:headEnd/>
            <a:tailEnd/>
          </a:ln>
        </p:spPr>
      </p:pic>
      <p:sp>
        <p:nvSpPr>
          <p:cNvPr id="92166" name="Rettangolo 7"/>
          <p:cNvSpPr>
            <a:spLocks noChangeArrowheads="1"/>
          </p:cNvSpPr>
          <p:nvPr/>
        </p:nvSpPr>
        <p:spPr bwMode="auto">
          <a:xfrm>
            <a:off x="2643188" y="1000125"/>
            <a:ext cx="6286500" cy="5016500"/>
          </a:xfrm>
          <a:prstGeom prst="rect">
            <a:avLst/>
          </a:prstGeom>
          <a:noFill/>
          <a:ln w="9525">
            <a:noFill/>
            <a:miter lim="800000"/>
            <a:headEnd/>
            <a:tailEnd/>
          </a:ln>
        </p:spPr>
        <p:txBody>
          <a:bodyPr>
            <a:spAutoFit/>
          </a:bodyPr>
          <a:lstStyle/>
          <a:p>
            <a:pPr algn="just"/>
            <a:r>
              <a:rPr lang="en-US" sz="1600" b="1" dirty="0"/>
              <a:t>SETTING TIME BANDS:</a:t>
            </a:r>
            <a:endParaRPr lang="en-US" sz="1600" dirty="0"/>
          </a:p>
          <a:p>
            <a:pPr algn="just"/>
            <a:r>
              <a:rPr lang="en-US" sz="1600" dirty="0"/>
              <a:t>Using  this device, you can set  times  (time bands)  for automatic unit starting and stopping, achieving: </a:t>
            </a:r>
          </a:p>
          <a:p>
            <a:pPr marL="342900" indent="-342900" algn="just">
              <a:buFont typeface="Wingdings" pitchFamily="2" charset="2"/>
              <a:buChar char="§"/>
            </a:pPr>
            <a:r>
              <a:rPr lang="en-US" sz="1600" dirty="0" smtClean="0"/>
              <a:t>up </a:t>
            </a:r>
            <a:r>
              <a:rPr lang="en-US" sz="1600" dirty="0"/>
              <a:t>to 3 on-off cycles a day, each with a start and stop time; </a:t>
            </a:r>
          </a:p>
          <a:p>
            <a:pPr marL="342900" indent="-342900" algn="just">
              <a:buFont typeface="Wingdings" pitchFamily="2" charset="2"/>
              <a:buChar char="§"/>
            </a:pPr>
            <a:r>
              <a:rPr lang="en-US" sz="1600" dirty="0" smtClean="0"/>
              <a:t>a </a:t>
            </a:r>
            <a:r>
              <a:rPr lang="en-US" sz="1600" dirty="0"/>
              <a:t>weekly cycle with different daily cycles split  into weekdays N  (default setting from Monday to Friday), Saturdays P (default setting for Saturday, though it can be  used  for  half-days  etc.),  and  Sundays  and  holidays  F  (default  setting  for Sunday).</a:t>
            </a:r>
          </a:p>
          <a:p>
            <a:pPr algn="just"/>
            <a:endParaRPr lang="en-US" sz="1600" dirty="0"/>
          </a:p>
          <a:p>
            <a:pPr algn="just"/>
            <a:r>
              <a:rPr lang="en-US" sz="1600" dirty="0"/>
              <a:t>Entering  Yes  on  the first Screen activates  the  time  band  device.  Field  D  on  the STATUS form will read “HOUR”. </a:t>
            </a:r>
          </a:p>
          <a:p>
            <a:pPr algn="just"/>
            <a:r>
              <a:rPr lang="en-US" sz="1600" dirty="0"/>
              <a:t>By using the Screen which follow you can program time cycles - featuring a start  time  (ON) and a stop  time  (OFF)  -  for normal days  (N), Saturdays and pre-holidays (P), and Sundays and holidays (H). </a:t>
            </a:r>
          </a:p>
          <a:p>
            <a:pPr algn="just"/>
            <a:r>
              <a:rPr lang="en-US" sz="1600" dirty="0"/>
              <a:t>With the unit idle, the display reads “UNIT SWITCHED OFF – RESTART AT ” with the time and day of the week programmed for the next start. </a:t>
            </a:r>
          </a:p>
          <a:p>
            <a:pPr algn="just"/>
            <a:r>
              <a:rPr lang="en-US" sz="1600" dirty="0"/>
              <a:t>If you enter 00:00 in both the ON and OFF fields, the cycle is disregarded.</a:t>
            </a:r>
            <a:endParaRPr lang="it-IT" sz="1600" dirty="0"/>
          </a:p>
        </p:txBody>
      </p:sp>
      <p:sp>
        <p:nvSpPr>
          <p:cNvPr id="8"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CLOCK-CALENDAR - TIME BANDS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erac621_scontornato"/>
          <p:cNvPicPr>
            <a:picLocks noChangeAspect="1" noChangeArrowheads="1"/>
          </p:cNvPicPr>
          <p:nvPr/>
        </p:nvPicPr>
        <p:blipFill>
          <a:blip r:embed="rId2" cstate="print"/>
          <a:srcRect/>
          <a:stretch>
            <a:fillRect/>
          </a:stretch>
        </p:blipFill>
        <p:spPr bwMode="auto">
          <a:xfrm>
            <a:off x="4960938" y="2055813"/>
            <a:ext cx="4027487" cy="3355975"/>
          </a:xfrm>
          <a:prstGeom prst="rect">
            <a:avLst/>
          </a:prstGeom>
          <a:noFill/>
          <a:ln w="9525">
            <a:noFill/>
            <a:miter lim="800000"/>
            <a:headEnd/>
            <a:tailEnd/>
          </a:ln>
        </p:spPr>
      </p:pic>
      <p:sp>
        <p:nvSpPr>
          <p:cNvPr id="8195" name="Rectangle 26"/>
          <p:cNvSpPr>
            <a:spLocks noChangeArrowheads="1"/>
          </p:cNvSpPr>
          <p:nvPr/>
        </p:nvSpPr>
        <p:spPr bwMode="auto">
          <a:xfrm>
            <a:off x="3214688"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Free-cooling</a:t>
            </a:r>
          </a:p>
          <a:p>
            <a:pPr algn="ctr"/>
            <a:r>
              <a:rPr lang="it-IT" sz="2000"/>
              <a:t>ERAF</a:t>
            </a:r>
          </a:p>
        </p:txBody>
      </p:sp>
      <p:sp>
        <p:nvSpPr>
          <p:cNvPr id="8196" name="Rectangle 27"/>
          <p:cNvSpPr>
            <a:spLocks noChangeArrowheads="1"/>
          </p:cNvSpPr>
          <p:nvPr/>
        </p:nvSpPr>
        <p:spPr bwMode="auto">
          <a:xfrm>
            <a:off x="1601788" y="1955800"/>
            <a:ext cx="1655762" cy="773113"/>
          </a:xfrm>
          <a:prstGeom prst="rect">
            <a:avLst/>
          </a:prstGeom>
          <a:solidFill>
            <a:schemeClr val="bg1"/>
          </a:solidFill>
          <a:ln w="9525" algn="ctr">
            <a:solidFill>
              <a:schemeClr val="tx1"/>
            </a:solidFill>
            <a:miter lim="800000"/>
            <a:headEnd/>
            <a:tailEnd/>
          </a:ln>
        </p:spPr>
        <p:txBody>
          <a:bodyPr anchor="ctr"/>
          <a:lstStyle/>
          <a:p>
            <a:pPr algn="ctr"/>
            <a:r>
              <a:rPr lang="it-IT" sz="2000"/>
              <a:t>Axial fans</a:t>
            </a:r>
          </a:p>
        </p:txBody>
      </p:sp>
      <p:cxnSp>
        <p:nvCxnSpPr>
          <p:cNvPr id="8197" name="AutoShape 28"/>
          <p:cNvCxnSpPr>
            <a:cxnSpLocks noChangeShapeType="1"/>
            <a:stCxn id="8196" idx="2"/>
            <a:endCxn id="8201" idx="0"/>
          </p:cNvCxnSpPr>
          <p:nvPr/>
        </p:nvCxnSpPr>
        <p:spPr bwMode="auto">
          <a:xfrm rot="5400000">
            <a:off x="1109663" y="2525713"/>
            <a:ext cx="1117600" cy="1524000"/>
          </a:xfrm>
          <a:prstGeom prst="bentConnector3">
            <a:avLst>
              <a:gd name="adj1" fmla="val 49856"/>
            </a:avLst>
          </a:prstGeom>
          <a:noFill/>
          <a:ln w="9525">
            <a:solidFill>
              <a:schemeClr val="tx1"/>
            </a:solidFill>
            <a:miter lim="800000"/>
            <a:headEnd/>
            <a:tailEnd type="triangle" w="med" len="med"/>
          </a:ln>
        </p:spPr>
      </p:cxnSp>
      <p:cxnSp>
        <p:nvCxnSpPr>
          <p:cNvPr id="8198" name="AutoShape 29"/>
          <p:cNvCxnSpPr>
            <a:cxnSpLocks noChangeShapeType="1"/>
            <a:stCxn id="8196" idx="2"/>
            <a:endCxn id="8195" idx="0"/>
          </p:cNvCxnSpPr>
          <p:nvPr/>
        </p:nvCxnSpPr>
        <p:spPr bwMode="auto">
          <a:xfrm rot="16200000" flipH="1">
            <a:off x="2639219" y="2520157"/>
            <a:ext cx="1117600" cy="1535112"/>
          </a:xfrm>
          <a:prstGeom prst="bentConnector3">
            <a:avLst>
              <a:gd name="adj1" fmla="val 49856"/>
            </a:avLst>
          </a:prstGeom>
          <a:noFill/>
          <a:ln w="9525">
            <a:solidFill>
              <a:schemeClr val="tx1"/>
            </a:solidFill>
            <a:miter lim="800000"/>
            <a:headEnd/>
            <a:tailEnd type="triangle" w="med" len="med"/>
          </a:ln>
        </p:spPr>
      </p:cxnSp>
      <p:cxnSp>
        <p:nvCxnSpPr>
          <p:cNvPr id="8199" name="AutoShape 30"/>
          <p:cNvCxnSpPr>
            <a:cxnSpLocks noChangeShapeType="1"/>
            <a:stCxn id="8196" idx="2"/>
            <a:endCxn id="8200" idx="0"/>
          </p:cNvCxnSpPr>
          <p:nvPr/>
        </p:nvCxnSpPr>
        <p:spPr bwMode="auto">
          <a:xfrm rot="16200000" flipH="1">
            <a:off x="1874044" y="3285332"/>
            <a:ext cx="1117600" cy="4762"/>
          </a:xfrm>
          <a:prstGeom prst="bentConnector3">
            <a:avLst>
              <a:gd name="adj1" fmla="val 49856"/>
            </a:avLst>
          </a:prstGeom>
          <a:noFill/>
          <a:ln w="9525">
            <a:solidFill>
              <a:schemeClr val="tx1"/>
            </a:solidFill>
            <a:miter lim="800000"/>
            <a:headEnd/>
            <a:tailEnd type="triangle" w="med" len="med"/>
          </a:ln>
        </p:spPr>
      </p:cxnSp>
      <p:sp>
        <p:nvSpPr>
          <p:cNvPr id="8200" name="Rectangle 31"/>
          <p:cNvSpPr>
            <a:spLocks noChangeArrowheads="1"/>
          </p:cNvSpPr>
          <p:nvPr/>
        </p:nvSpPr>
        <p:spPr bwMode="auto">
          <a:xfrm>
            <a:off x="1684338"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Heat pump</a:t>
            </a:r>
          </a:p>
          <a:p>
            <a:pPr algn="ctr"/>
            <a:r>
              <a:rPr lang="it-IT" sz="2000"/>
              <a:t>ERAH</a:t>
            </a:r>
          </a:p>
        </p:txBody>
      </p:sp>
      <p:sp>
        <p:nvSpPr>
          <p:cNvPr id="8201" name="Rectangle 32"/>
          <p:cNvSpPr>
            <a:spLocks noChangeArrowheads="1"/>
          </p:cNvSpPr>
          <p:nvPr/>
        </p:nvSpPr>
        <p:spPr bwMode="auto">
          <a:xfrm>
            <a:off x="155575"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Cooling only</a:t>
            </a:r>
          </a:p>
          <a:p>
            <a:pPr algn="ctr"/>
            <a:r>
              <a:rPr lang="it-IT" sz="2000"/>
              <a:t>ERAC</a:t>
            </a:r>
          </a:p>
        </p:txBody>
      </p:sp>
      <p:sp>
        <p:nvSpPr>
          <p:cNvPr id="12"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smtClean="0">
                <a:solidFill>
                  <a:schemeClr val="bg1"/>
                </a:solidFill>
                <a:effectLst>
                  <a:outerShdw blurRad="38100" dist="38100" dir="2700000" algn="tl">
                    <a:srgbClr val="000000">
                      <a:alpha val="43137"/>
                    </a:srgbClr>
                  </a:outerShdw>
                </a:effectLst>
                <a:latin typeface="Arial" charset="0"/>
              </a:rPr>
              <a:t>ERA </a:t>
            </a:r>
            <a:r>
              <a:rPr lang="it-IT" sz="2400" dirty="0">
                <a:solidFill>
                  <a:schemeClr val="bg1"/>
                </a:solidFill>
                <a:effectLst>
                  <a:outerShdw blurRad="38100" dist="38100" dir="2700000" algn="tl">
                    <a:srgbClr val="000000">
                      <a:alpha val="43137"/>
                    </a:srgbClr>
                  </a:outerShdw>
                </a:effectLst>
                <a:latin typeface="Arial" charset="0"/>
              </a:rPr>
              <a:t>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2" cstate="print"/>
          <a:srcRect/>
          <a:stretch>
            <a:fillRect/>
          </a:stretch>
        </p:blipFill>
        <p:spPr bwMode="auto">
          <a:xfrm>
            <a:off x="251520" y="1071560"/>
            <a:ext cx="2160000" cy="727024"/>
          </a:xfrm>
          <a:prstGeom prst="rect">
            <a:avLst/>
          </a:prstGeom>
          <a:noFill/>
          <a:ln w="9525">
            <a:noFill/>
            <a:miter lim="800000"/>
            <a:headEnd/>
            <a:tailEnd/>
          </a:ln>
        </p:spPr>
      </p:pic>
      <p:sp>
        <p:nvSpPr>
          <p:cNvPr id="93187" name="Rettangolo 5"/>
          <p:cNvSpPr>
            <a:spLocks noChangeArrowheads="1"/>
          </p:cNvSpPr>
          <p:nvPr/>
        </p:nvSpPr>
        <p:spPr bwMode="auto">
          <a:xfrm>
            <a:off x="2643188" y="1000125"/>
            <a:ext cx="6286500" cy="2308225"/>
          </a:xfrm>
          <a:prstGeom prst="rect">
            <a:avLst/>
          </a:prstGeom>
          <a:noFill/>
          <a:ln w="9525">
            <a:noFill/>
            <a:miter lim="800000"/>
            <a:headEnd/>
            <a:tailEnd/>
          </a:ln>
        </p:spPr>
        <p:txBody>
          <a:bodyPr>
            <a:spAutoFit/>
          </a:bodyPr>
          <a:lstStyle/>
          <a:p>
            <a:pPr algn="just"/>
            <a:r>
              <a:rPr lang="en-US" sz="1600" b="1"/>
              <a:t>CLASSIFICATION OF DAYS OF THE WEEK:</a:t>
            </a:r>
            <a:endParaRPr lang="en-US" sz="1600"/>
          </a:p>
          <a:p>
            <a:pPr algn="just"/>
            <a:r>
              <a:rPr lang="en-US" sz="1600"/>
              <a:t>This is automatic, though it can be edited starting from the Screen on the left; the Screen is called up when the time band device is activated ("ENABLE:" YES.) </a:t>
            </a:r>
          </a:p>
          <a:p>
            <a:pPr algn="just"/>
            <a:r>
              <a:rPr lang="en-US" sz="1600"/>
              <a:t>The current day is identified - for the purpose of time band programming - as: </a:t>
            </a:r>
          </a:p>
          <a:p>
            <a:pPr algn="just"/>
            <a:r>
              <a:rPr lang="en-US" sz="1600"/>
              <a:t>-  N: normal or week day; </a:t>
            </a:r>
          </a:p>
          <a:p>
            <a:pPr algn="just"/>
            <a:r>
              <a:rPr lang="en-US" sz="1600"/>
              <a:t>-  P: Saturday or half-day; </a:t>
            </a:r>
          </a:p>
          <a:p>
            <a:pPr algn="just"/>
            <a:r>
              <a:rPr lang="en-US" sz="1600"/>
              <a:t>-  F: Sunday or holiday; </a:t>
            </a: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CLOCK-CALENDAR - TIME BANDS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noChangeArrowheads="1"/>
          </p:cNvPicPr>
          <p:nvPr/>
        </p:nvPicPr>
        <p:blipFill>
          <a:blip r:embed="rId2" cstate="print"/>
          <a:srcRect/>
          <a:stretch>
            <a:fillRect/>
          </a:stretch>
        </p:blipFill>
        <p:spPr bwMode="auto">
          <a:xfrm>
            <a:off x="323768" y="1071563"/>
            <a:ext cx="2160000" cy="709565"/>
          </a:xfrm>
          <a:prstGeom prst="rect">
            <a:avLst/>
          </a:prstGeom>
          <a:noFill/>
          <a:ln w="9525">
            <a:noFill/>
            <a:miter lim="800000"/>
            <a:headEnd/>
            <a:tailEnd/>
          </a:ln>
        </p:spPr>
      </p:pic>
      <p:sp>
        <p:nvSpPr>
          <p:cNvPr id="94211" name="Rettangolo 5"/>
          <p:cNvSpPr>
            <a:spLocks noChangeArrowheads="1"/>
          </p:cNvSpPr>
          <p:nvPr/>
        </p:nvSpPr>
        <p:spPr bwMode="auto">
          <a:xfrm>
            <a:off x="2643188" y="1000125"/>
            <a:ext cx="6286500" cy="4524375"/>
          </a:xfrm>
          <a:prstGeom prst="rect">
            <a:avLst/>
          </a:prstGeom>
          <a:noFill/>
          <a:ln w="9525">
            <a:noFill/>
            <a:miter lim="800000"/>
            <a:headEnd/>
            <a:tailEnd/>
          </a:ln>
        </p:spPr>
        <p:txBody>
          <a:bodyPr>
            <a:spAutoFit/>
          </a:bodyPr>
          <a:lstStyle/>
          <a:p>
            <a:pPr algn="just"/>
            <a:r>
              <a:rPr lang="en-US" sz="1600" b="1" dirty="0"/>
              <a:t>WEEKDAY PROGRAMME OVERRIDE:</a:t>
            </a:r>
            <a:endParaRPr lang="en-US" sz="1600" dirty="0"/>
          </a:p>
          <a:p>
            <a:pPr algn="just"/>
            <a:r>
              <a:rPr lang="en-US" sz="1600" dirty="0"/>
              <a:t>Unless  otherwise  programmed,  days  are  classified  in  the  microprocessor’s memory as follows: </a:t>
            </a:r>
          </a:p>
          <a:p>
            <a:pPr marL="342900" indent="-342900" algn="just">
              <a:buFont typeface="Wingdings" pitchFamily="2" charset="2"/>
              <a:buChar char="§"/>
            </a:pPr>
            <a:r>
              <a:rPr lang="en-US" sz="1600" dirty="0" smtClean="0"/>
              <a:t>weekdays </a:t>
            </a:r>
            <a:r>
              <a:rPr lang="en-US" sz="1600" dirty="0"/>
              <a:t>(N) all days during the week from Monday to Friday; </a:t>
            </a:r>
          </a:p>
          <a:p>
            <a:pPr marL="342900" indent="-342900" algn="just">
              <a:buFont typeface="Wingdings" pitchFamily="2" charset="2"/>
              <a:buChar char="§"/>
            </a:pPr>
            <a:r>
              <a:rPr lang="en-US" sz="1600" dirty="0" smtClean="0"/>
              <a:t>Saturdays </a:t>
            </a:r>
            <a:r>
              <a:rPr lang="en-US" sz="1600" dirty="0"/>
              <a:t>or pre-holidays (P); </a:t>
            </a:r>
          </a:p>
          <a:p>
            <a:pPr marL="342900" indent="-342900" algn="just">
              <a:buFont typeface="Wingdings" pitchFamily="2" charset="2"/>
              <a:buChar char="§"/>
            </a:pPr>
            <a:r>
              <a:rPr lang="en-US" sz="1600" dirty="0" smtClean="0"/>
              <a:t>Sundays </a:t>
            </a:r>
            <a:r>
              <a:rPr lang="en-US" sz="1600" dirty="0"/>
              <a:t>and holidays (H)</a:t>
            </a:r>
          </a:p>
          <a:p>
            <a:pPr algn="just"/>
            <a:r>
              <a:rPr lang="en-US" sz="1600" dirty="0"/>
              <a:t>  </a:t>
            </a:r>
          </a:p>
          <a:p>
            <a:pPr algn="just"/>
            <a:r>
              <a:rPr lang="en-US" sz="1600" dirty="0"/>
              <a:t>The stored classification (N or P or H) appears under each day and can be edited by pressing  key   or   until  you  reach  the desired  classification. Pressing the key then confirms the classification entered and you are moved on to the next day. If classification differs from the standard setting (override), the &gt; symbol automatically appears in front of it.  </a:t>
            </a:r>
          </a:p>
          <a:p>
            <a:pPr algn="just"/>
            <a:r>
              <a:rPr lang="en-US" sz="1600" dirty="0"/>
              <a:t>Time bands adopted when overriding will be  the same as  the ones  for days with that classification.</a:t>
            </a:r>
          </a:p>
          <a:p>
            <a:pPr algn="just"/>
            <a:endParaRPr lang="en-US" sz="1600" dirty="0"/>
          </a:p>
          <a:p>
            <a:pPr algn="just"/>
            <a:r>
              <a:rPr lang="en-US" sz="1600" dirty="0"/>
              <a:t>The override condition is cancelled automatically once the day for which it was activated is over</a:t>
            </a:r>
            <a:endParaRPr lang="it-IT" sz="1600" dirty="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CLOCK-CALENDAR - TIME BANDS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2"/>
          <p:cNvPicPr>
            <a:picLocks noChangeAspect="1" noChangeArrowheads="1"/>
          </p:cNvPicPr>
          <p:nvPr/>
        </p:nvPicPr>
        <p:blipFill>
          <a:blip r:embed="rId2" cstate="print"/>
          <a:srcRect/>
          <a:stretch>
            <a:fillRect/>
          </a:stretch>
        </p:blipFill>
        <p:spPr bwMode="auto">
          <a:xfrm>
            <a:off x="3357563" y="836712"/>
            <a:ext cx="2000250" cy="755650"/>
          </a:xfrm>
          <a:prstGeom prst="rect">
            <a:avLst/>
          </a:prstGeom>
          <a:noFill/>
          <a:ln w="9525">
            <a:noFill/>
            <a:miter lim="800000"/>
            <a:headEnd/>
            <a:tailEnd/>
          </a:ln>
        </p:spPr>
      </p:pic>
      <p:pic>
        <p:nvPicPr>
          <p:cNvPr id="95236" name="Picture 3"/>
          <p:cNvPicPr>
            <a:picLocks noChangeAspect="1" noChangeArrowheads="1"/>
          </p:cNvPicPr>
          <p:nvPr/>
        </p:nvPicPr>
        <p:blipFill>
          <a:blip r:embed="rId3" cstate="print"/>
          <a:srcRect/>
          <a:stretch>
            <a:fillRect/>
          </a:stretch>
        </p:blipFill>
        <p:spPr bwMode="auto">
          <a:xfrm>
            <a:off x="785813" y="4653136"/>
            <a:ext cx="1952625" cy="685800"/>
          </a:xfrm>
          <a:prstGeom prst="rect">
            <a:avLst/>
          </a:prstGeom>
          <a:noFill/>
          <a:ln w="9525">
            <a:noFill/>
            <a:miter lim="800000"/>
            <a:headEnd/>
            <a:tailEnd/>
          </a:ln>
        </p:spPr>
      </p:pic>
      <p:pic>
        <p:nvPicPr>
          <p:cNvPr id="95237" name="Picture 4"/>
          <p:cNvPicPr>
            <a:picLocks noChangeAspect="1" noChangeArrowheads="1"/>
          </p:cNvPicPr>
          <p:nvPr/>
        </p:nvPicPr>
        <p:blipFill>
          <a:blip r:embed="rId4" cstate="print"/>
          <a:srcRect/>
          <a:stretch>
            <a:fillRect/>
          </a:stretch>
        </p:blipFill>
        <p:spPr bwMode="auto">
          <a:xfrm>
            <a:off x="2500313" y="4737124"/>
            <a:ext cx="1790700" cy="647700"/>
          </a:xfrm>
          <a:prstGeom prst="rect">
            <a:avLst/>
          </a:prstGeom>
          <a:noFill/>
          <a:ln w="9525">
            <a:noFill/>
            <a:miter lim="800000"/>
            <a:headEnd/>
            <a:tailEnd/>
          </a:ln>
        </p:spPr>
      </p:pic>
      <p:pic>
        <p:nvPicPr>
          <p:cNvPr id="95238" name="Picture 5"/>
          <p:cNvPicPr>
            <a:picLocks noChangeAspect="1" noChangeArrowheads="1"/>
          </p:cNvPicPr>
          <p:nvPr/>
        </p:nvPicPr>
        <p:blipFill>
          <a:blip r:embed="rId5" cstate="print"/>
          <a:srcRect/>
          <a:stretch>
            <a:fillRect/>
          </a:stretch>
        </p:blipFill>
        <p:spPr bwMode="auto">
          <a:xfrm>
            <a:off x="4214813" y="4881140"/>
            <a:ext cx="1971675" cy="676275"/>
          </a:xfrm>
          <a:prstGeom prst="rect">
            <a:avLst/>
          </a:prstGeom>
          <a:noFill/>
          <a:ln w="9525">
            <a:noFill/>
            <a:miter lim="800000"/>
            <a:headEnd/>
            <a:tailEnd/>
          </a:ln>
        </p:spPr>
      </p:pic>
      <p:sp>
        <p:nvSpPr>
          <p:cNvPr id="95239" name="Rettangolo 6"/>
          <p:cNvSpPr>
            <a:spLocks noChangeArrowheads="1"/>
          </p:cNvSpPr>
          <p:nvPr/>
        </p:nvSpPr>
        <p:spPr bwMode="auto">
          <a:xfrm>
            <a:off x="357188" y="1628800"/>
            <a:ext cx="8501062" cy="3046412"/>
          </a:xfrm>
          <a:prstGeom prst="rect">
            <a:avLst/>
          </a:prstGeom>
          <a:noFill/>
          <a:ln w="9525">
            <a:noFill/>
            <a:miter lim="800000"/>
            <a:headEnd/>
            <a:tailEnd/>
          </a:ln>
        </p:spPr>
        <p:txBody>
          <a:bodyPr>
            <a:spAutoFit/>
          </a:bodyPr>
          <a:lstStyle/>
          <a:p>
            <a:pPr algn="just"/>
            <a:r>
              <a:rPr lang="en-US" sz="1600" dirty="0"/>
              <a:t>The following section ("CONSULTING ALARMS") </a:t>
            </a:r>
          </a:p>
          <a:p>
            <a:pPr algn="just"/>
            <a:r>
              <a:rPr lang="en-US" sz="1600" dirty="0"/>
              <a:t>describes  possible  alarm  events  that  may  be detected  by  the  controller,  specifying  the  action taken by the controller for each. </a:t>
            </a:r>
          </a:p>
          <a:p>
            <a:pPr algn="just"/>
            <a:r>
              <a:rPr lang="en-US" sz="1600" dirty="0"/>
              <a:t> </a:t>
            </a:r>
          </a:p>
          <a:p>
            <a:pPr algn="just"/>
            <a:r>
              <a:rPr lang="en-US" sz="1600" dirty="0"/>
              <a:t>By using the Screens in this section, it is possible to  assign  a  “type”  to  each  of  the  alarms  listed, i.e.: </a:t>
            </a:r>
          </a:p>
          <a:p>
            <a:pPr marL="342900" indent="-342900" algn="just">
              <a:buFont typeface="Wingdings" pitchFamily="2" charset="2"/>
              <a:buChar char="§"/>
            </a:pPr>
            <a:r>
              <a:rPr lang="en-US" sz="1600" b="1" dirty="0" smtClean="0"/>
              <a:t>type  </a:t>
            </a:r>
            <a:r>
              <a:rPr lang="en-US" sz="1600" b="1" dirty="0"/>
              <a:t>A</a:t>
            </a:r>
            <a:r>
              <a:rPr lang="en-US" sz="1600" dirty="0"/>
              <a:t>:  alarm  is  featured  on  the  relay  of digital output 8; </a:t>
            </a:r>
          </a:p>
          <a:p>
            <a:pPr marL="342900" indent="-342900" algn="just">
              <a:buFont typeface="Wingdings" pitchFamily="2" charset="2"/>
              <a:buChar char="§"/>
            </a:pPr>
            <a:r>
              <a:rPr lang="en-US" sz="1600" b="1" dirty="0" smtClean="0"/>
              <a:t>type  </a:t>
            </a:r>
            <a:r>
              <a:rPr lang="en-US" sz="1600" b="1" dirty="0"/>
              <a:t>AR</a:t>
            </a:r>
            <a:r>
              <a:rPr lang="en-US" sz="1600" dirty="0"/>
              <a:t>:  alarm  is  featured  on  the  relay  of digital output  8 and  causes  the  standby  unit to take over; </a:t>
            </a:r>
          </a:p>
          <a:p>
            <a:pPr marL="342900" indent="-342900" algn="just">
              <a:buFont typeface="Wingdings" pitchFamily="2" charset="2"/>
              <a:buChar char="§"/>
            </a:pPr>
            <a:r>
              <a:rPr lang="en-US" sz="1600" b="1" dirty="0" smtClean="0"/>
              <a:t>type  </a:t>
            </a:r>
            <a:r>
              <a:rPr lang="en-US" sz="1600" b="1" dirty="0"/>
              <a:t>B</a:t>
            </a:r>
            <a:r>
              <a:rPr lang="en-US" sz="1600" dirty="0"/>
              <a:t>:  alarm  is  featured  on  the  relay  of digital output 13; </a:t>
            </a:r>
          </a:p>
          <a:p>
            <a:pPr marL="342900" indent="-342900" algn="just">
              <a:buFont typeface="Wingdings" pitchFamily="2" charset="2"/>
              <a:buChar char="§"/>
            </a:pPr>
            <a:r>
              <a:rPr lang="en-US" sz="1600" b="1" dirty="0" smtClean="0"/>
              <a:t>type  </a:t>
            </a:r>
            <a:r>
              <a:rPr lang="en-US" sz="1600" b="1" dirty="0"/>
              <a:t>BR</a:t>
            </a:r>
            <a:r>
              <a:rPr lang="en-US" sz="1600" dirty="0"/>
              <a:t>:  alarm  is  featured  on  the  relay  of digital output 13 and causes the standby unit to take over </a:t>
            </a:r>
            <a:endParaRPr lang="it-IT" sz="1600" dirty="0"/>
          </a:p>
        </p:txBody>
      </p:sp>
      <p:pic>
        <p:nvPicPr>
          <p:cNvPr id="95240" name="Picture 2"/>
          <p:cNvPicPr>
            <a:picLocks noChangeAspect="1" noChangeArrowheads="1"/>
          </p:cNvPicPr>
          <p:nvPr/>
        </p:nvPicPr>
        <p:blipFill>
          <a:blip r:embed="rId6" cstate="print"/>
          <a:srcRect/>
          <a:stretch>
            <a:fillRect/>
          </a:stretch>
        </p:blipFill>
        <p:spPr bwMode="auto">
          <a:xfrm>
            <a:off x="6143625" y="5025156"/>
            <a:ext cx="1943100" cy="657225"/>
          </a:xfrm>
          <a:prstGeom prst="rect">
            <a:avLst/>
          </a:prstGeom>
          <a:noFill/>
          <a:ln w="9525">
            <a:noFill/>
            <a:miter lim="800000"/>
            <a:headEnd/>
            <a:tailEnd/>
          </a:ln>
        </p:spPr>
      </p:pic>
      <p:pic>
        <p:nvPicPr>
          <p:cNvPr id="95241" name="Picture 3"/>
          <p:cNvPicPr>
            <a:picLocks noChangeAspect="1" noChangeArrowheads="1"/>
          </p:cNvPicPr>
          <p:nvPr/>
        </p:nvPicPr>
        <p:blipFill>
          <a:blip r:embed="rId7" cstate="print"/>
          <a:srcRect/>
          <a:stretch>
            <a:fillRect/>
          </a:stretch>
        </p:blipFill>
        <p:spPr bwMode="auto">
          <a:xfrm>
            <a:off x="6929438" y="5385196"/>
            <a:ext cx="1952625" cy="657225"/>
          </a:xfrm>
          <a:prstGeom prst="rect">
            <a:avLst/>
          </a:prstGeom>
          <a:noFill/>
          <a:ln w="9525">
            <a:noFill/>
            <a:miter lim="800000"/>
            <a:headEnd/>
            <a:tailEnd/>
          </a:ln>
        </p:spPr>
      </p:pic>
      <p:sp>
        <p:nvSpPr>
          <p:cNvPr id="10"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ALARM ADDRESSING</a:t>
            </a:r>
            <a:endParaRPr lang="it-IT" sz="1200" dirty="0">
              <a:solidFill>
                <a:schemeClr val="bg1"/>
              </a:solidFill>
              <a:latin typeface="Arial" charset="0"/>
            </a:endParaRPr>
          </a:p>
        </p:txBody>
      </p:sp>
      <p:pic>
        <p:nvPicPr>
          <p:cNvPr id="95242" name="Picture 10"/>
          <p:cNvPicPr>
            <a:picLocks noChangeAspect="1" noChangeArrowheads="1"/>
          </p:cNvPicPr>
          <p:nvPr/>
        </p:nvPicPr>
        <p:blipFill>
          <a:blip r:embed="rId8" cstate="print"/>
          <a:srcRect/>
          <a:stretch>
            <a:fillRect/>
          </a:stretch>
        </p:blipFill>
        <p:spPr bwMode="auto">
          <a:xfrm>
            <a:off x="755575" y="5373216"/>
            <a:ext cx="1944000" cy="713183"/>
          </a:xfrm>
          <a:prstGeom prst="rect">
            <a:avLst/>
          </a:prstGeom>
          <a:noFill/>
          <a:ln w="9525">
            <a:noFill/>
            <a:miter lim="800000"/>
            <a:headEnd/>
            <a:tailEnd/>
          </a:ln>
        </p:spPr>
      </p:pic>
      <p:pic>
        <p:nvPicPr>
          <p:cNvPr id="95243" name="Picture 11"/>
          <p:cNvPicPr>
            <a:picLocks noChangeAspect="1" noChangeArrowheads="1"/>
          </p:cNvPicPr>
          <p:nvPr/>
        </p:nvPicPr>
        <p:blipFill>
          <a:blip r:embed="rId9" cstate="print"/>
          <a:srcRect/>
          <a:stretch>
            <a:fillRect/>
          </a:stretch>
        </p:blipFill>
        <p:spPr bwMode="auto">
          <a:xfrm>
            <a:off x="2555776" y="5558086"/>
            <a:ext cx="1944000" cy="679226"/>
          </a:xfrm>
          <a:prstGeom prst="rect">
            <a:avLst/>
          </a:prstGeom>
          <a:noFill/>
          <a:ln w="9525">
            <a:noFill/>
            <a:miter lim="800000"/>
            <a:headEnd/>
            <a:tailEnd/>
          </a:ln>
        </p:spPr>
      </p:pic>
      <p:pic>
        <p:nvPicPr>
          <p:cNvPr id="95244" name="Picture 12"/>
          <p:cNvPicPr>
            <a:picLocks noChangeAspect="1" noChangeArrowheads="1"/>
          </p:cNvPicPr>
          <p:nvPr/>
        </p:nvPicPr>
        <p:blipFill>
          <a:blip r:embed="rId10" cstate="print"/>
          <a:srcRect/>
          <a:stretch>
            <a:fillRect/>
          </a:stretch>
        </p:blipFill>
        <p:spPr bwMode="auto">
          <a:xfrm>
            <a:off x="4355976" y="5733256"/>
            <a:ext cx="1944000" cy="69093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p:cNvPicPr>
            <a:picLocks noChangeAspect="1" noChangeArrowheads="1"/>
          </p:cNvPicPr>
          <p:nvPr/>
        </p:nvPicPr>
        <p:blipFill>
          <a:blip r:embed="rId3" cstate="print"/>
          <a:srcRect/>
          <a:stretch>
            <a:fillRect/>
          </a:stretch>
        </p:blipFill>
        <p:spPr bwMode="auto">
          <a:xfrm>
            <a:off x="671513" y="4338638"/>
            <a:ext cx="285750" cy="282575"/>
          </a:xfrm>
          <a:prstGeom prst="rect">
            <a:avLst/>
          </a:prstGeom>
          <a:noFill/>
          <a:ln w="9525">
            <a:noFill/>
            <a:miter lim="800000"/>
            <a:headEnd/>
            <a:tailEnd/>
          </a:ln>
        </p:spPr>
      </p:pic>
      <p:sp>
        <p:nvSpPr>
          <p:cNvPr id="1029" name="Rettangolo 4"/>
          <p:cNvSpPr>
            <a:spLocks noChangeArrowheads="1"/>
          </p:cNvSpPr>
          <p:nvPr/>
        </p:nvSpPr>
        <p:spPr bwMode="auto">
          <a:xfrm>
            <a:off x="214313" y="1844675"/>
            <a:ext cx="8572500" cy="4278313"/>
          </a:xfrm>
          <a:prstGeom prst="rect">
            <a:avLst/>
          </a:prstGeom>
          <a:noFill/>
          <a:ln w="9525">
            <a:noFill/>
            <a:miter lim="800000"/>
            <a:headEnd/>
            <a:tailEnd/>
          </a:ln>
        </p:spPr>
        <p:txBody>
          <a:bodyPr>
            <a:spAutoFit/>
          </a:bodyPr>
          <a:lstStyle/>
          <a:p>
            <a:r>
              <a:rPr lang="en-GB" sz="1600" b="1"/>
              <a:t>ACTIVE ALARMS</a:t>
            </a:r>
            <a:endParaRPr lang="it-IT" sz="1600"/>
          </a:p>
          <a:p>
            <a:r>
              <a:rPr lang="en-GB" sz="1600"/>
              <a:t>Pressing the </a:t>
            </a:r>
            <a:r>
              <a:rPr lang="it-IT" sz="1600"/>
              <a:t>      </a:t>
            </a:r>
            <a:r>
              <a:rPr lang="en-GB" sz="1600"/>
              <a:t>key silences the alarm buzzer and the description of the alarm is shown on the display.</a:t>
            </a:r>
            <a:endParaRPr lang="it-IT" sz="1600"/>
          </a:p>
          <a:p>
            <a:r>
              <a:rPr lang="en-GB" sz="1600"/>
              <a:t>If the cause of the alarm has been eliminated, the last alarm message can be reset </a:t>
            </a:r>
            <a:r>
              <a:rPr lang="en-GB" sz="1600" b="1"/>
              <a:t>by holding down the       key for a few seconds.</a:t>
            </a:r>
            <a:r>
              <a:rPr lang="en-GB" sz="1600"/>
              <a:t> If the cause of the alarm has not been eliminated, the audible buzzer warning is switched on again.    </a:t>
            </a:r>
            <a:endParaRPr lang="it-IT" sz="1600"/>
          </a:p>
          <a:p>
            <a:r>
              <a:rPr lang="en-GB" sz="1600"/>
              <a:t> </a:t>
            </a:r>
            <a:endParaRPr lang="it-IT" sz="1600"/>
          </a:p>
          <a:p>
            <a:r>
              <a:rPr lang="en-GB" sz="1600" b="1"/>
              <a:t>ALARM LOG SEQUENCE</a:t>
            </a:r>
            <a:endParaRPr lang="it-IT" sz="1600"/>
          </a:p>
          <a:p>
            <a:r>
              <a:rPr lang="en-GB" sz="1600"/>
              <a:t>To be able to reconstruct the sequence in which alarms occurred, the microprocessor keeps the last 100 events in its memory. All logged alarms can be consulted in series by pressing the        key while you are on the STATUS Screen.</a:t>
            </a:r>
          </a:p>
          <a:p>
            <a:endParaRPr lang="en-GB" sz="1600"/>
          </a:p>
          <a:p>
            <a:r>
              <a:rPr lang="en-US" sz="1600"/>
              <a:t>Events where the hour-meter threshold is exceeded ("SERV.") are not logged and hence not displayed.</a:t>
            </a:r>
          </a:p>
          <a:p>
            <a:r>
              <a:rPr lang="en-US" sz="1600" i="1"/>
              <a:t>In the sequence, the first event displayed is actually the last alarm encountered.</a:t>
            </a:r>
          </a:p>
          <a:p>
            <a:r>
              <a:rPr lang="en-US" sz="1600"/>
              <a:t>In control circuits featuring a clock card (optional extra), the data and time the alarm occurred are associated with </a:t>
            </a:r>
            <a:r>
              <a:rPr lang="it-IT" sz="1600"/>
              <a:t>each alarm event logged.</a:t>
            </a:r>
          </a:p>
        </p:txBody>
      </p:sp>
      <p:sp>
        <p:nvSpPr>
          <p:cNvPr id="10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graphicFrame>
        <p:nvGraphicFramePr>
          <p:cNvPr id="1026" name="Object 1"/>
          <p:cNvGraphicFramePr>
            <a:graphicFrameLocks noChangeAspect="1"/>
          </p:cNvGraphicFramePr>
          <p:nvPr/>
        </p:nvGraphicFramePr>
        <p:xfrm>
          <a:off x="1500188" y="2143125"/>
          <a:ext cx="257175" cy="266700"/>
        </p:xfrm>
        <a:graphic>
          <a:graphicData uri="http://schemas.openxmlformats.org/presentationml/2006/ole">
            <p:oleObj spid="_x0000_s129026" name="Picture" r:id="rId4" imgW="582706" imgH="582706" progId="Word.Picture.8">
              <p:embed/>
            </p:oleObj>
          </a:graphicData>
        </a:graphic>
      </p:graphicFrame>
      <p:graphicFrame>
        <p:nvGraphicFramePr>
          <p:cNvPr id="1027" name="Object 3"/>
          <p:cNvGraphicFramePr>
            <a:graphicFrameLocks noChangeAspect="1"/>
          </p:cNvGraphicFramePr>
          <p:nvPr/>
        </p:nvGraphicFramePr>
        <p:xfrm>
          <a:off x="2036763" y="2857500"/>
          <a:ext cx="257175" cy="266700"/>
        </p:xfrm>
        <a:graphic>
          <a:graphicData uri="http://schemas.openxmlformats.org/presentationml/2006/ole">
            <p:oleObj spid="_x0000_s129027" name="Picture" r:id="rId5" imgW="582706" imgH="582706" progId="Word.Picture.8">
              <p:embed/>
            </p:oleObj>
          </a:graphicData>
        </a:graphic>
      </p:graphicFrame>
      <p:sp>
        <p:nvSpPr>
          <p:cNvPr id="8"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pic>
        <p:nvPicPr>
          <p:cNvPr id="1032" name="Picture 8"/>
          <p:cNvPicPr>
            <a:picLocks noChangeAspect="1" noChangeArrowheads="1"/>
          </p:cNvPicPr>
          <p:nvPr/>
        </p:nvPicPr>
        <p:blipFill>
          <a:blip r:embed="rId6" cstate="print"/>
          <a:srcRect/>
          <a:stretch>
            <a:fillRect/>
          </a:stretch>
        </p:blipFill>
        <p:spPr bwMode="auto">
          <a:xfrm>
            <a:off x="3924300" y="908050"/>
            <a:ext cx="1028700" cy="8667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3"/>
          <p:cNvPicPr>
            <a:picLocks noChangeAspect="1" noChangeArrowheads="1"/>
          </p:cNvPicPr>
          <p:nvPr/>
        </p:nvPicPr>
        <p:blipFill>
          <a:blip r:embed="rId2" cstate="print"/>
          <a:srcRect/>
          <a:stretch>
            <a:fillRect/>
          </a:stretch>
        </p:blipFill>
        <p:spPr bwMode="auto">
          <a:xfrm>
            <a:off x="285750" y="2928938"/>
            <a:ext cx="1952625" cy="3248025"/>
          </a:xfrm>
          <a:prstGeom prst="rect">
            <a:avLst/>
          </a:prstGeom>
          <a:noFill/>
          <a:ln w="9525">
            <a:noFill/>
            <a:miter lim="800000"/>
            <a:headEnd/>
            <a:tailEnd/>
          </a:ln>
        </p:spPr>
      </p:pic>
      <p:sp>
        <p:nvSpPr>
          <p:cNvPr id="96262" name="Rettangolo 5"/>
          <p:cNvSpPr>
            <a:spLocks noChangeArrowheads="1"/>
          </p:cNvSpPr>
          <p:nvPr/>
        </p:nvSpPr>
        <p:spPr bwMode="auto">
          <a:xfrm>
            <a:off x="2500313" y="908720"/>
            <a:ext cx="6357937" cy="4955203"/>
          </a:xfrm>
          <a:prstGeom prst="rect">
            <a:avLst/>
          </a:prstGeom>
          <a:noFill/>
          <a:ln w="9525">
            <a:noFill/>
            <a:miter lim="800000"/>
            <a:headEnd/>
            <a:tailEnd/>
          </a:ln>
        </p:spPr>
        <p:txBody>
          <a:bodyPr>
            <a:spAutoFit/>
          </a:bodyPr>
          <a:lstStyle/>
          <a:p>
            <a:r>
              <a:rPr lang="en-US" sz="1400" dirty="0"/>
              <a:t>The SCROLL compressor must rotate the planned way or efficiency will be </a:t>
            </a:r>
            <a:r>
              <a:rPr lang="en-US" sz="1400" dirty="0" smtClean="0"/>
              <a:t>lost. The </a:t>
            </a:r>
            <a:r>
              <a:rPr lang="en-US" sz="1400" dirty="0"/>
              <a:t>mains phase sequence may call for a direction of rotation other than the envisaged one </a:t>
            </a:r>
            <a:r>
              <a:rPr lang="en-US" sz="1400" i="1" dirty="0"/>
              <a:t>in units with a three-phase power supply only. In this case, as soon as the unit is powered, the microprocessor immediately goes into an alarm state, impeding any other </a:t>
            </a:r>
            <a:r>
              <a:rPr lang="en-US" sz="1400" i="1" dirty="0" err="1"/>
              <a:t>manoeuvre</a:t>
            </a:r>
            <a:r>
              <a:rPr lang="en-US" sz="1400" i="1" dirty="0"/>
              <a:t>. </a:t>
            </a:r>
          </a:p>
          <a:p>
            <a:r>
              <a:rPr lang="en-US" sz="1400" dirty="0"/>
              <a:t>In this case, disconnect the unit‘s power supply and swap two of the supply phases over. 	</a:t>
            </a:r>
          </a:p>
          <a:p>
            <a:pPr algn="just"/>
            <a:endParaRPr lang="en-US" sz="1400" dirty="0"/>
          </a:p>
          <a:p>
            <a:pPr algn="just"/>
            <a:endParaRPr lang="en-US" sz="1400" dirty="0" smtClean="0"/>
          </a:p>
          <a:p>
            <a:pPr algn="just"/>
            <a:endParaRPr lang="en-US" sz="1400" dirty="0"/>
          </a:p>
          <a:p>
            <a:pPr algn="just"/>
            <a:r>
              <a:rPr lang="en-US" sz="1400" dirty="0" smtClean="0"/>
              <a:t>Alarm </a:t>
            </a:r>
            <a:r>
              <a:rPr lang="en-US" sz="1400" dirty="0"/>
              <a:t>reporting no water flow from flow-switch </a:t>
            </a:r>
          </a:p>
          <a:p>
            <a:pPr algn="just"/>
            <a:endParaRPr lang="en-US" sz="1400" dirty="0"/>
          </a:p>
          <a:p>
            <a:pPr algn="just"/>
            <a:endParaRPr lang="en-US" sz="1400" dirty="0"/>
          </a:p>
          <a:p>
            <a:pPr algn="just"/>
            <a:r>
              <a:rPr lang="en-US" sz="1400" dirty="0"/>
              <a:t>Alarm activated before starting up the pump. The control carried out a check of the state of  the  flow  switch  contact  before  the  pumps  start;  if  the  contact  remains  closed,  the control interprets it as an anomaly. </a:t>
            </a:r>
          </a:p>
          <a:p>
            <a:pPr algn="just"/>
            <a:endParaRPr lang="en-US" sz="1400" dirty="0"/>
          </a:p>
          <a:p>
            <a:pPr algn="just"/>
            <a:endParaRPr lang="en-US" sz="800" dirty="0"/>
          </a:p>
          <a:p>
            <a:pPr algn="just"/>
            <a:r>
              <a:rPr lang="it-IT" sz="1400" dirty="0"/>
              <a:t>Circuit 1 </a:t>
            </a:r>
            <a:r>
              <a:rPr lang="it-IT" sz="1400" dirty="0" err="1"/>
              <a:t>Antifreeze</a:t>
            </a:r>
            <a:r>
              <a:rPr lang="it-IT" sz="1400" dirty="0"/>
              <a:t> </a:t>
            </a:r>
            <a:r>
              <a:rPr lang="it-IT" sz="1400" dirty="0" err="1"/>
              <a:t>pre-alert</a:t>
            </a:r>
            <a:endParaRPr lang="it-IT" sz="1400" dirty="0"/>
          </a:p>
          <a:p>
            <a:pPr algn="just"/>
            <a:endParaRPr lang="it-IT" sz="1400" dirty="0"/>
          </a:p>
          <a:p>
            <a:pPr algn="just"/>
            <a:endParaRPr lang="it-IT" sz="1400" dirty="0"/>
          </a:p>
          <a:p>
            <a:pPr algn="just"/>
            <a:endParaRPr lang="it-IT" sz="1400" dirty="0"/>
          </a:p>
          <a:p>
            <a:pPr algn="just"/>
            <a:r>
              <a:rPr lang="it-IT" sz="1400" dirty="0"/>
              <a:t>Circuit 1 </a:t>
            </a:r>
            <a:r>
              <a:rPr lang="it-IT" sz="1400" dirty="0" err="1"/>
              <a:t>Antifreeze</a:t>
            </a:r>
            <a:r>
              <a:rPr lang="it-IT" sz="1400" dirty="0"/>
              <a:t> </a:t>
            </a:r>
            <a:r>
              <a:rPr lang="it-IT" sz="1400" dirty="0" err="1"/>
              <a:t>alarm</a:t>
            </a:r>
            <a:endParaRPr lang="it-IT" sz="1400" dirty="0"/>
          </a:p>
        </p:txBody>
      </p:sp>
      <p:sp>
        <p:nvSpPr>
          <p:cNvPr id="7"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pic>
        <p:nvPicPr>
          <p:cNvPr id="96263" name="Picture 7"/>
          <p:cNvPicPr>
            <a:picLocks noChangeAspect="1" noChangeArrowheads="1"/>
          </p:cNvPicPr>
          <p:nvPr/>
        </p:nvPicPr>
        <p:blipFill>
          <a:blip r:embed="rId3" cstate="print"/>
          <a:srcRect/>
          <a:stretch>
            <a:fillRect/>
          </a:stretch>
        </p:blipFill>
        <p:spPr bwMode="auto">
          <a:xfrm>
            <a:off x="251744" y="908720"/>
            <a:ext cx="2016000" cy="73309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2"/>
          <p:cNvPicPr>
            <a:picLocks noChangeAspect="1" noChangeArrowheads="1"/>
          </p:cNvPicPr>
          <p:nvPr/>
        </p:nvPicPr>
        <p:blipFill>
          <a:blip r:embed="rId2" cstate="print"/>
          <a:srcRect/>
          <a:stretch>
            <a:fillRect/>
          </a:stretch>
        </p:blipFill>
        <p:spPr bwMode="auto">
          <a:xfrm>
            <a:off x="285750" y="1428750"/>
            <a:ext cx="2028825" cy="4105275"/>
          </a:xfrm>
          <a:prstGeom prst="rect">
            <a:avLst/>
          </a:prstGeom>
          <a:noFill/>
          <a:ln w="9525">
            <a:noFill/>
            <a:miter lim="800000"/>
            <a:headEnd/>
            <a:tailEnd/>
          </a:ln>
        </p:spPr>
      </p:pic>
      <p:sp>
        <p:nvSpPr>
          <p:cNvPr id="97284" name="Rettangolo 3"/>
          <p:cNvSpPr>
            <a:spLocks noChangeArrowheads="1"/>
          </p:cNvSpPr>
          <p:nvPr/>
        </p:nvSpPr>
        <p:spPr bwMode="auto">
          <a:xfrm>
            <a:off x="2500313" y="1643063"/>
            <a:ext cx="6357937" cy="3540125"/>
          </a:xfrm>
          <a:prstGeom prst="rect">
            <a:avLst/>
          </a:prstGeom>
          <a:noFill/>
          <a:ln w="9525">
            <a:noFill/>
            <a:miter lim="800000"/>
            <a:headEnd/>
            <a:tailEnd/>
          </a:ln>
        </p:spPr>
        <p:txBody>
          <a:bodyPr>
            <a:spAutoFit/>
          </a:bodyPr>
          <a:lstStyle/>
          <a:p>
            <a:pPr algn="just"/>
            <a:r>
              <a:rPr lang="en-US" sz="1400"/>
              <a:t>Circuit 2 Antifreeze pre-alert</a:t>
            </a:r>
          </a:p>
          <a:p>
            <a:pPr algn="just"/>
            <a:endParaRPr lang="en-US" sz="1400"/>
          </a:p>
          <a:p>
            <a:pPr algn="just"/>
            <a:endParaRPr lang="en-US" sz="1400"/>
          </a:p>
          <a:p>
            <a:pPr algn="just"/>
            <a:endParaRPr lang="en-US" sz="1400"/>
          </a:p>
          <a:p>
            <a:pPr algn="just"/>
            <a:r>
              <a:rPr lang="it-IT" sz="1400"/>
              <a:t>Circuit 2 Antifreeze alarm</a:t>
            </a:r>
          </a:p>
          <a:p>
            <a:pPr algn="just"/>
            <a:endParaRPr lang="it-IT" sz="1400"/>
          </a:p>
          <a:p>
            <a:pPr algn="just"/>
            <a:endParaRPr lang="it-IT" sz="1400"/>
          </a:p>
          <a:p>
            <a:pPr algn="just"/>
            <a:r>
              <a:rPr lang="en-US" sz="1400"/>
              <a:t>Circuit 1 low-pressure pre-alert. This re-sets automatically after 60 seconds. If it is activated for 4 times in a row within the period of one hour, the alarm is activated (it is necessary to reset it from the keyboard). </a:t>
            </a:r>
          </a:p>
          <a:p>
            <a:pPr algn="just"/>
            <a:endParaRPr lang="en-US" sz="1400"/>
          </a:p>
          <a:p>
            <a:pPr algn="just"/>
            <a:endParaRPr lang="en-US" sz="1400"/>
          </a:p>
          <a:p>
            <a:pPr algn="just"/>
            <a:r>
              <a:rPr lang="it-IT" sz="1400"/>
              <a:t>Circuit 1 low-pressure alarm</a:t>
            </a:r>
          </a:p>
          <a:p>
            <a:pPr algn="just"/>
            <a:endParaRPr lang="it-IT" sz="1400"/>
          </a:p>
          <a:p>
            <a:pPr algn="just"/>
            <a:endParaRPr lang="it-IT" sz="1400"/>
          </a:p>
          <a:p>
            <a:pPr algn="just"/>
            <a:r>
              <a:rPr lang="en-US" sz="1400"/>
              <a:t>Circuit 2 low-pressure pre-alert. (see circuit 1 note).</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2"/>
          <p:cNvPicPr>
            <a:picLocks noChangeAspect="1" noChangeArrowheads="1"/>
          </p:cNvPicPr>
          <p:nvPr/>
        </p:nvPicPr>
        <p:blipFill>
          <a:blip r:embed="rId2" cstate="print"/>
          <a:srcRect/>
          <a:stretch>
            <a:fillRect/>
          </a:stretch>
        </p:blipFill>
        <p:spPr bwMode="auto">
          <a:xfrm>
            <a:off x="285750" y="1428750"/>
            <a:ext cx="2000250" cy="4067175"/>
          </a:xfrm>
          <a:prstGeom prst="rect">
            <a:avLst/>
          </a:prstGeom>
          <a:noFill/>
          <a:ln w="9525">
            <a:noFill/>
            <a:miter lim="800000"/>
            <a:headEnd/>
            <a:tailEnd/>
          </a:ln>
        </p:spPr>
      </p:pic>
      <p:sp>
        <p:nvSpPr>
          <p:cNvPr id="98308" name="Rettangolo 4"/>
          <p:cNvSpPr>
            <a:spLocks noChangeArrowheads="1"/>
          </p:cNvSpPr>
          <p:nvPr/>
        </p:nvSpPr>
        <p:spPr bwMode="auto">
          <a:xfrm>
            <a:off x="2500313" y="1679575"/>
            <a:ext cx="6357937" cy="3538538"/>
          </a:xfrm>
          <a:prstGeom prst="rect">
            <a:avLst/>
          </a:prstGeom>
          <a:noFill/>
          <a:ln w="9525">
            <a:noFill/>
            <a:miter lim="800000"/>
            <a:headEnd/>
            <a:tailEnd/>
          </a:ln>
        </p:spPr>
        <p:txBody>
          <a:bodyPr>
            <a:spAutoFit/>
          </a:bodyPr>
          <a:lstStyle/>
          <a:p>
            <a:pPr algn="just"/>
            <a:r>
              <a:rPr lang="en-US" sz="1400"/>
              <a:t>Circuit 2 low-pressure alarm</a:t>
            </a:r>
          </a:p>
          <a:p>
            <a:pPr algn="just"/>
            <a:endParaRPr lang="en-US" sz="1400"/>
          </a:p>
          <a:p>
            <a:pPr algn="just"/>
            <a:endParaRPr lang="en-US" sz="1400"/>
          </a:p>
          <a:p>
            <a:pPr algn="just"/>
            <a:r>
              <a:rPr lang="en-US" sz="1400"/>
              <a:t>High  pressure  alarm  for  circuit  1  for  the  intervention  of  the  high  pressure  switch with manual re-set.</a:t>
            </a:r>
          </a:p>
          <a:p>
            <a:pPr algn="just"/>
            <a:endParaRPr lang="en-US" sz="1400"/>
          </a:p>
          <a:p>
            <a:pPr algn="just"/>
            <a:endParaRPr lang="en-US" sz="1400"/>
          </a:p>
          <a:p>
            <a:pPr algn="just"/>
            <a:r>
              <a:rPr lang="en-US" sz="1400"/>
              <a:t>High  pressure  alarm  for  circuit  2  for  the  intervention  of  the  high  pressure  switch with manual re-set. </a:t>
            </a:r>
          </a:p>
          <a:p>
            <a:pPr algn="just"/>
            <a:endParaRPr lang="en-US" sz="1400"/>
          </a:p>
          <a:p>
            <a:pPr algn="just"/>
            <a:endParaRPr lang="en-US" sz="1400"/>
          </a:p>
          <a:p>
            <a:pPr algn="just"/>
            <a:r>
              <a:rPr lang="en-US" sz="1400"/>
              <a:t>Alarm reporting no water flow from pump flow-switch </a:t>
            </a:r>
          </a:p>
          <a:p>
            <a:pPr algn="just"/>
            <a:endParaRPr lang="en-US" sz="1400"/>
          </a:p>
          <a:p>
            <a:pPr algn="just"/>
            <a:endParaRPr lang="en-US" sz="1400"/>
          </a:p>
          <a:p>
            <a:pPr algn="just"/>
            <a:endParaRPr lang="en-US" sz="1400"/>
          </a:p>
          <a:p>
            <a:pPr algn="just"/>
            <a:r>
              <a:rPr lang="en-US" sz="1400"/>
              <a:t>Pump 1 thermal cut-out (or contactor fault) alarm</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4"/>
          <p:cNvPicPr>
            <a:picLocks noChangeAspect="1" noChangeArrowheads="1"/>
          </p:cNvPicPr>
          <p:nvPr/>
        </p:nvPicPr>
        <p:blipFill>
          <a:blip r:embed="rId2" cstate="print"/>
          <a:srcRect/>
          <a:stretch>
            <a:fillRect/>
          </a:stretch>
        </p:blipFill>
        <p:spPr bwMode="auto">
          <a:xfrm>
            <a:off x="357188" y="1071563"/>
            <a:ext cx="2019300" cy="4895850"/>
          </a:xfrm>
          <a:prstGeom prst="rect">
            <a:avLst/>
          </a:prstGeom>
          <a:noFill/>
          <a:ln w="9525">
            <a:noFill/>
            <a:miter lim="800000"/>
            <a:headEnd/>
            <a:tailEnd/>
          </a:ln>
        </p:spPr>
      </p:pic>
      <p:sp>
        <p:nvSpPr>
          <p:cNvPr id="99332" name="Rettangolo 4"/>
          <p:cNvSpPr>
            <a:spLocks noChangeArrowheads="1"/>
          </p:cNvSpPr>
          <p:nvPr/>
        </p:nvSpPr>
        <p:spPr bwMode="auto">
          <a:xfrm>
            <a:off x="2500313" y="1285875"/>
            <a:ext cx="6357937" cy="4524375"/>
          </a:xfrm>
          <a:prstGeom prst="rect">
            <a:avLst/>
          </a:prstGeom>
          <a:noFill/>
          <a:ln w="9525">
            <a:noFill/>
            <a:miter lim="800000"/>
            <a:headEnd/>
            <a:tailEnd/>
          </a:ln>
        </p:spPr>
        <p:txBody>
          <a:bodyPr>
            <a:spAutoFit/>
          </a:bodyPr>
          <a:lstStyle/>
          <a:p>
            <a:pPr algn="just"/>
            <a:r>
              <a:rPr lang="en-US" sz="1400"/>
              <a:t>Pump 2 thermal cut-out (or contactor fault) alarm</a:t>
            </a:r>
          </a:p>
          <a:p>
            <a:pPr algn="just"/>
            <a:endParaRPr lang="en-US" sz="1400"/>
          </a:p>
          <a:p>
            <a:pPr algn="just"/>
            <a:endParaRPr lang="en-US" sz="1400"/>
          </a:p>
          <a:p>
            <a:pPr algn="just"/>
            <a:endParaRPr lang="en-US" sz="800"/>
          </a:p>
          <a:p>
            <a:pPr algn="just"/>
            <a:r>
              <a:rPr lang="en-US" sz="1400"/>
              <a:t>Free-Cooling Pump thermal cut-out (or contactor fault) alarm</a:t>
            </a:r>
          </a:p>
          <a:p>
            <a:pPr algn="just"/>
            <a:endParaRPr lang="en-US" sz="1400"/>
          </a:p>
          <a:p>
            <a:pPr algn="just"/>
            <a:endParaRPr lang="en-US" sz="1400"/>
          </a:p>
          <a:p>
            <a:pPr algn="just"/>
            <a:endParaRPr lang="en-US" sz="1400"/>
          </a:p>
          <a:p>
            <a:pPr algn="just"/>
            <a:r>
              <a:rPr lang="en-US" sz="1400"/>
              <a:t>Inlet water high temperature alarm</a:t>
            </a:r>
          </a:p>
          <a:p>
            <a:pPr algn="just"/>
            <a:endParaRPr lang="en-US" sz="1400"/>
          </a:p>
          <a:p>
            <a:pPr algn="just"/>
            <a:endParaRPr lang="en-US" sz="1400"/>
          </a:p>
          <a:p>
            <a:pPr algn="just"/>
            <a:endParaRPr lang="en-US" sz="1400"/>
          </a:p>
          <a:p>
            <a:pPr algn="just"/>
            <a:r>
              <a:rPr lang="en-US" sz="1400"/>
              <a:t>Inlet low water temperature alarm</a:t>
            </a:r>
          </a:p>
          <a:p>
            <a:pPr algn="just"/>
            <a:endParaRPr lang="en-US" sz="1400"/>
          </a:p>
          <a:p>
            <a:pPr algn="just"/>
            <a:endParaRPr lang="en-US" sz="1400"/>
          </a:p>
          <a:p>
            <a:pPr algn="just"/>
            <a:r>
              <a:rPr lang="en-US" sz="1400"/>
              <a:t>Compressor  1  thermal  cut-out  pre-alert.  This  re-sets  automatically  when  the  contact closes. If this happens 3 times in row within the period of 3 hours, the alarm is activated (it is necessary to reset it from the keyboard).</a:t>
            </a:r>
          </a:p>
          <a:p>
            <a:pPr algn="just"/>
            <a:endParaRPr lang="en-US" sz="1400"/>
          </a:p>
          <a:p>
            <a:pPr algn="just"/>
            <a:endParaRPr lang="en-US" sz="800"/>
          </a:p>
          <a:p>
            <a:pPr algn="just"/>
            <a:r>
              <a:rPr lang="en-US" sz="1400"/>
              <a:t>Compressor 1 thermal cut-out alarm</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2"/>
          <p:cNvPicPr>
            <a:picLocks noChangeAspect="1" noChangeArrowheads="1"/>
          </p:cNvPicPr>
          <p:nvPr/>
        </p:nvPicPr>
        <p:blipFill>
          <a:blip r:embed="rId2" cstate="print"/>
          <a:srcRect/>
          <a:stretch>
            <a:fillRect/>
          </a:stretch>
        </p:blipFill>
        <p:spPr bwMode="auto">
          <a:xfrm>
            <a:off x="285750" y="1428750"/>
            <a:ext cx="2009775" cy="4238625"/>
          </a:xfrm>
          <a:prstGeom prst="rect">
            <a:avLst/>
          </a:prstGeom>
          <a:noFill/>
          <a:ln w="9525">
            <a:noFill/>
            <a:miter lim="800000"/>
            <a:headEnd/>
            <a:tailEnd/>
          </a:ln>
        </p:spPr>
      </p:pic>
      <p:sp>
        <p:nvSpPr>
          <p:cNvPr id="100356" name="Rettangolo 4"/>
          <p:cNvSpPr>
            <a:spLocks noChangeArrowheads="1"/>
          </p:cNvSpPr>
          <p:nvPr/>
        </p:nvSpPr>
        <p:spPr bwMode="auto">
          <a:xfrm>
            <a:off x="2428875" y="1571625"/>
            <a:ext cx="6357938" cy="3878263"/>
          </a:xfrm>
          <a:prstGeom prst="rect">
            <a:avLst/>
          </a:prstGeom>
          <a:noFill/>
          <a:ln w="9525">
            <a:noFill/>
            <a:miter lim="800000"/>
            <a:headEnd/>
            <a:tailEnd/>
          </a:ln>
        </p:spPr>
        <p:txBody>
          <a:bodyPr>
            <a:spAutoFit/>
          </a:bodyPr>
          <a:lstStyle/>
          <a:p>
            <a:pPr algn="just"/>
            <a:r>
              <a:rPr lang="en-US" sz="1400"/>
              <a:t>Compressor 2 thermal cut-out pre-alert. (see compressor 1 note).</a:t>
            </a:r>
          </a:p>
          <a:p>
            <a:pPr algn="just"/>
            <a:endParaRPr lang="en-US" sz="1400"/>
          </a:p>
          <a:p>
            <a:pPr algn="just"/>
            <a:endParaRPr lang="en-US" sz="1400"/>
          </a:p>
          <a:p>
            <a:pPr algn="just"/>
            <a:endParaRPr lang="en-US" sz="1400"/>
          </a:p>
          <a:p>
            <a:pPr algn="just"/>
            <a:r>
              <a:rPr lang="en-US" sz="1400"/>
              <a:t>Compressor 2 thermal cut-out alarm</a:t>
            </a:r>
          </a:p>
          <a:p>
            <a:pPr algn="just"/>
            <a:endParaRPr lang="en-US" sz="1400"/>
          </a:p>
          <a:p>
            <a:pPr algn="just"/>
            <a:endParaRPr lang="en-US" sz="1400"/>
          </a:p>
          <a:p>
            <a:pPr algn="just"/>
            <a:r>
              <a:rPr lang="en-US" sz="1400"/>
              <a:t>Heat recovery not possible alarm. The alarm indicates if the recovery request has caused the compressor operation to be outside the operating limits permitted of if the high pressure threshold has been exceeded 4 times in a row within the period of one hour.</a:t>
            </a:r>
          </a:p>
          <a:p>
            <a:pPr algn="just"/>
            <a:endParaRPr lang="en-US" sz="1400"/>
          </a:p>
          <a:p>
            <a:pPr algn="just"/>
            <a:endParaRPr lang="en-US" sz="800"/>
          </a:p>
          <a:p>
            <a:pPr algn="just"/>
            <a:r>
              <a:rPr lang="it-IT" sz="1400"/>
              <a:t>Incorrect password entered alarm</a:t>
            </a:r>
          </a:p>
          <a:p>
            <a:pPr algn="just"/>
            <a:endParaRPr lang="it-IT" sz="1400"/>
          </a:p>
          <a:p>
            <a:pPr algn="just"/>
            <a:endParaRPr lang="it-IT" sz="1400"/>
          </a:p>
          <a:p>
            <a:pPr algn="just"/>
            <a:endParaRPr lang="it-IT" sz="800"/>
          </a:p>
          <a:p>
            <a:pPr algn="just"/>
            <a:r>
              <a:rPr lang="it-IT" sz="1400"/>
              <a:t>Inlet water temperature sensor fault alarm</a:t>
            </a: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2"/>
          <p:cNvPicPr>
            <a:picLocks noChangeAspect="1" noChangeArrowheads="1"/>
          </p:cNvPicPr>
          <p:nvPr/>
        </p:nvPicPr>
        <p:blipFill>
          <a:blip r:embed="rId2" cstate="print"/>
          <a:srcRect/>
          <a:stretch>
            <a:fillRect/>
          </a:stretch>
        </p:blipFill>
        <p:spPr bwMode="auto">
          <a:xfrm>
            <a:off x="428625" y="1357313"/>
            <a:ext cx="2019300" cy="4057650"/>
          </a:xfrm>
          <a:prstGeom prst="rect">
            <a:avLst/>
          </a:prstGeom>
          <a:noFill/>
          <a:ln w="9525">
            <a:noFill/>
            <a:miter lim="800000"/>
            <a:headEnd/>
            <a:tailEnd/>
          </a:ln>
        </p:spPr>
      </p:pic>
      <p:sp>
        <p:nvSpPr>
          <p:cNvPr id="101380" name="Rettangolo 3"/>
          <p:cNvSpPr>
            <a:spLocks noChangeArrowheads="1"/>
          </p:cNvSpPr>
          <p:nvPr/>
        </p:nvSpPr>
        <p:spPr bwMode="auto">
          <a:xfrm>
            <a:off x="2500313" y="1571625"/>
            <a:ext cx="6357937" cy="3662363"/>
          </a:xfrm>
          <a:prstGeom prst="rect">
            <a:avLst/>
          </a:prstGeom>
          <a:noFill/>
          <a:ln w="9525">
            <a:noFill/>
            <a:miter lim="800000"/>
            <a:headEnd/>
            <a:tailEnd/>
          </a:ln>
        </p:spPr>
        <p:txBody>
          <a:bodyPr>
            <a:spAutoFit/>
          </a:bodyPr>
          <a:lstStyle/>
          <a:p>
            <a:pPr algn="just"/>
            <a:r>
              <a:rPr lang="en-US" sz="1400"/>
              <a:t>Outlet water temperature sensor fault alarm</a:t>
            </a:r>
          </a:p>
          <a:p>
            <a:pPr algn="just"/>
            <a:endParaRPr lang="en-US" sz="1400"/>
          </a:p>
          <a:p>
            <a:pPr algn="just"/>
            <a:endParaRPr lang="en-US" sz="1400"/>
          </a:p>
          <a:p>
            <a:pPr algn="just"/>
            <a:endParaRPr lang="en-US" sz="800"/>
          </a:p>
          <a:p>
            <a:pPr algn="just"/>
            <a:r>
              <a:rPr lang="en-US" sz="1400"/>
              <a:t>Outlet water temperature sensor fault alarm circuit 2</a:t>
            </a:r>
          </a:p>
          <a:p>
            <a:pPr algn="just"/>
            <a:endParaRPr lang="en-US" sz="1400"/>
          </a:p>
          <a:p>
            <a:pPr algn="just"/>
            <a:endParaRPr lang="en-US" sz="1400"/>
          </a:p>
          <a:p>
            <a:pPr algn="just"/>
            <a:endParaRPr lang="en-US" sz="1400"/>
          </a:p>
          <a:p>
            <a:pPr algn="just"/>
            <a:r>
              <a:rPr lang="it-IT" sz="1400"/>
              <a:t>External air temperature sensor fault alarm</a:t>
            </a:r>
          </a:p>
          <a:p>
            <a:pPr algn="just"/>
            <a:endParaRPr lang="it-IT" sz="1400"/>
          </a:p>
          <a:p>
            <a:pPr algn="just"/>
            <a:endParaRPr lang="it-IT" sz="1400"/>
          </a:p>
          <a:p>
            <a:pPr algn="just"/>
            <a:endParaRPr lang="it-IT" sz="1400"/>
          </a:p>
          <a:p>
            <a:pPr algn="just"/>
            <a:r>
              <a:rPr lang="en-US" sz="1400"/>
              <a:t>Circuit 1 evaporating pressure sensor fault alarm</a:t>
            </a:r>
          </a:p>
          <a:p>
            <a:pPr algn="just"/>
            <a:endParaRPr lang="en-US" sz="1400"/>
          </a:p>
          <a:p>
            <a:pPr algn="just"/>
            <a:endParaRPr lang="en-US" sz="1400"/>
          </a:p>
          <a:p>
            <a:pPr algn="just"/>
            <a:endParaRPr lang="en-US" sz="800"/>
          </a:p>
          <a:p>
            <a:pPr algn="just"/>
            <a:r>
              <a:rPr lang="en-US" sz="1400"/>
              <a:t>Circuit 2 evaporating pressure sensor fault alarm</a:t>
            </a: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erac821_griglie"/>
          <p:cNvPicPr>
            <a:picLocks noChangeAspect="1" noChangeArrowheads="1"/>
          </p:cNvPicPr>
          <p:nvPr/>
        </p:nvPicPr>
        <p:blipFill>
          <a:blip r:embed="rId2" cstate="print"/>
          <a:srcRect/>
          <a:stretch>
            <a:fillRect/>
          </a:stretch>
        </p:blipFill>
        <p:spPr bwMode="auto">
          <a:xfrm>
            <a:off x="4911725" y="2146300"/>
            <a:ext cx="4013200" cy="3359150"/>
          </a:xfrm>
          <a:prstGeom prst="rect">
            <a:avLst/>
          </a:prstGeom>
          <a:noFill/>
          <a:ln w="9525">
            <a:noFill/>
            <a:miter lim="800000"/>
            <a:headEnd/>
            <a:tailEnd/>
          </a:ln>
        </p:spPr>
      </p:pic>
      <p:sp>
        <p:nvSpPr>
          <p:cNvPr id="9219" name="Rectangle 17"/>
          <p:cNvSpPr>
            <a:spLocks noChangeArrowheads="1"/>
          </p:cNvSpPr>
          <p:nvPr/>
        </p:nvSpPr>
        <p:spPr bwMode="auto">
          <a:xfrm>
            <a:off x="3214688"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Free-cooling</a:t>
            </a:r>
          </a:p>
          <a:p>
            <a:pPr algn="ctr"/>
            <a:r>
              <a:rPr lang="it-IT" sz="2000"/>
              <a:t>ERCF</a:t>
            </a:r>
          </a:p>
        </p:txBody>
      </p:sp>
      <p:sp>
        <p:nvSpPr>
          <p:cNvPr id="9220" name="Rectangle 18"/>
          <p:cNvSpPr>
            <a:spLocks noChangeArrowheads="1"/>
          </p:cNvSpPr>
          <p:nvPr/>
        </p:nvSpPr>
        <p:spPr bwMode="auto">
          <a:xfrm>
            <a:off x="1601788" y="1955800"/>
            <a:ext cx="1655762" cy="773113"/>
          </a:xfrm>
          <a:prstGeom prst="rect">
            <a:avLst/>
          </a:prstGeom>
          <a:solidFill>
            <a:schemeClr val="bg1"/>
          </a:solidFill>
          <a:ln w="9525" algn="ctr">
            <a:solidFill>
              <a:schemeClr val="tx1"/>
            </a:solidFill>
            <a:miter lim="800000"/>
            <a:headEnd/>
            <a:tailEnd/>
          </a:ln>
        </p:spPr>
        <p:txBody>
          <a:bodyPr anchor="ctr"/>
          <a:lstStyle/>
          <a:p>
            <a:pPr algn="ctr"/>
            <a:r>
              <a:rPr lang="it-IT" sz="2000"/>
              <a:t>Ducted fans</a:t>
            </a:r>
          </a:p>
        </p:txBody>
      </p:sp>
      <p:cxnSp>
        <p:nvCxnSpPr>
          <p:cNvPr id="9221" name="AutoShape 19"/>
          <p:cNvCxnSpPr>
            <a:cxnSpLocks noChangeShapeType="1"/>
            <a:stCxn id="9220" idx="2"/>
            <a:endCxn id="9225" idx="0"/>
          </p:cNvCxnSpPr>
          <p:nvPr/>
        </p:nvCxnSpPr>
        <p:spPr bwMode="auto">
          <a:xfrm rot="5400000">
            <a:off x="1108869" y="2526507"/>
            <a:ext cx="1117600" cy="1522412"/>
          </a:xfrm>
          <a:prstGeom prst="bentConnector3">
            <a:avLst>
              <a:gd name="adj1" fmla="val 50000"/>
            </a:avLst>
          </a:prstGeom>
          <a:noFill/>
          <a:ln w="9525">
            <a:solidFill>
              <a:schemeClr val="tx1"/>
            </a:solidFill>
            <a:miter lim="800000"/>
            <a:headEnd/>
            <a:tailEnd type="triangle" w="med" len="med"/>
          </a:ln>
        </p:spPr>
      </p:cxnSp>
      <p:cxnSp>
        <p:nvCxnSpPr>
          <p:cNvPr id="9222" name="AutoShape 20"/>
          <p:cNvCxnSpPr>
            <a:cxnSpLocks noChangeShapeType="1"/>
            <a:stCxn id="9220" idx="2"/>
            <a:endCxn id="9219" idx="0"/>
          </p:cNvCxnSpPr>
          <p:nvPr/>
        </p:nvCxnSpPr>
        <p:spPr bwMode="auto">
          <a:xfrm rot="16200000" flipH="1">
            <a:off x="2639219" y="2520157"/>
            <a:ext cx="1117600" cy="1535112"/>
          </a:xfrm>
          <a:prstGeom prst="bentConnector3">
            <a:avLst>
              <a:gd name="adj1" fmla="val 49856"/>
            </a:avLst>
          </a:prstGeom>
          <a:noFill/>
          <a:ln w="9525">
            <a:solidFill>
              <a:schemeClr val="tx1"/>
            </a:solidFill>
            <a:miter lim="800000"/>
            <a:headEnd/>
            <a:tailEnd type="triangle" w="med" len="med"/>
          </a:ln>
        </p:spPr>
      </p:cxnSp>
      <p:cxnSp>
        <p:nvCxnSpPr>
          <p:cNvPr id="9223" name="AutoShape 21"/>
          <p:cNvCxnSpPr>
            <a:cxnSpLocks noChangeShapeType="1"/>
            <a:stCxn id="9220" idx="2"/>
            <a:endCxn id="9224" idx="0"/>
          </p:cNvCxnSpPr>
          <p:nvPr/>
        </p:nvCxnSpPr>
        <p:spPr bwMode="auto">
          <a:xfrm rot="16200000" flipH="1">
            <a:off x="1873250" y="3284538"/>
            <a:ext cx="1117600" cy="6350"/>
          </a:xfrm>
          <a:prstGeom prst="bentConnector3">
            <a:avLst>
              <a:gd name="adj1" fmla="val 50000"/>
            </a:avLst>
          </a:prstGeom>
          <a:noFill/>
          <a:ln w="9525">
            <a:solidFill>
              <a:schemeClr val="tx1"/>
            </a:solidFill>
            <a:miter lim="800000"/>
            <a:headEnd/>
            <a:tailEnd type="triangle" w="med" len="med"/>
          </a:ln>
        </p:spPr>
      </p:cxnSp>
      <p:sp>
        <p:nvSpPr>
          <p:cNvPr id="9224" name="Rectangle 22"/>
          <p:cNvSpPr>
            <a:spLocks noChangeArrowheads="1"/>
          </p:cNvSpPr>
          <p:nvPr/>
        </p:nvSpPr>
        <p:spPr bwMode="auto">
          <a:xfrm>
            <a:off x="1684338"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Heat pump</a:t>
            </a:r>
          </a:p>
          <a:p>
            <a:pPr algn="ctr"/>
            <a:r>
              <a:rPr lang="it-IT" sz="2000"/>
              <a:t>ERCH</a:t>
            </a:r>
          </a:p>
        </p:txBody>
      </p:sp>
      <p:sp>
        <p:nvSpPr>
          <p:cNvPr id="9225" name="Rectangle 23"/>
          <p:cNvSpPr>
            <a:spLocks noChangeArrowheads="1"/>
          </p:cNvSpPr>
          <p:nvPr/>
        </p:nvSpPr>
        <p:spPr bwMode="auto">
          <a:xfrm>
            <a:off x="155575" y="3846513"/>
            <a:ext cx="1501775" cy="692150"/>
          </a:xfrm>
          <a:prstGeom prst="rect">
            <a:avLst/>
          </a:prstGeom>
          <a:solidFill>
            <a:schemeClr val="bg1"/>
          </a:solidFill>
          <a:ln w="9525" algn="ctr">
            <a:solidFill>
              <a:schemeClr val="tx1"/>
            </a:solidFill>
            <a:miter lim="800000"/>
            <a:headEnd/>
            <a:tailEnd/>
          </a:ln>
        </p:spPr>
        <p:txBody>
          <a:bodyPr wrap="none" anchor="ctr"/>
          <a:lstStyle/>
          <a:p>
            <a:pPr algn="ctr"/>
            <a:r>
              <a:rPr lang="it-IT" sz="2000"/>
              <a:t>Cooling only</a:t>
            </a:r>
          </a:p>
          <a:p>
            <a:pPr algn="ctr"/>
            <a:r>
              <a:rPr lang="it-IT" sz="2000"/>
              <a:t>ERCC</a:t>
            </a:r>
          </a:p>
        </p:txBody>
      </p:sp>
      <p:sp>
        <p:nvSpPr>
          <p:cNvPr id="12" name="Text Box 5"/>
          <p:cNvSpPr txBox="1">
            <a:spLocks noChangeArrowheads="1"/>
          </p:cNvSpPr>
          <p:nvPr/>
        </p:nvSpPr>
        <p:spPr bwMode="auto">
          <a:xfrm>
            <a:off x="0" y="71438"/>
            <a:ext cx="6553200" cy="646112"/>
          </a:xfrm>
          <a:prstGeom prst="rect">
            <a:avLst/>
          </a:prstGeom>
          <a:noFill/>
          <a:ln w="9525">
            <a:noFill/>
            <a:miter lim="800000"/>
            <a:headEnd/>
            <a:tailEnd/>
          </a:ln>
        </p:spPr>
        <p:txBody>
          <a:bodyPr>
            <a:spAutoFit/>
          </a:bodyPr>
          <a:lstStyle/>
          <a:p>
            <a:pPr>
              <a:spcBef>
                <a:spcPts val="0"/>
              </a:spcBef>
              <a:defRPr/>
            </a:pPr>
            <a:r>
              <a:rPr lang="it-IT" sz="2400" dirty="0" smtClean="0">
                <a:solidFill>
                  <a:schemeClr val="bg1"/>
                </a:solidFill>
                <a:effectLst>
                  <a:outerShdw blurRad="38100" dist="38100" dir="2700000" algn="tl">
                    <a:srgbClr val="000000">
                      <a:alpha val="43137"/>
                    </a:srgbClr>
                  </a:outerShdw>
                </a:effectLst>
                <a:latin typeface="Arial" charset="0"/>
              </a:rPr>
              <a:t>ERC </a:t>
            </a:r>
            <a:r>
              <a:rPr lang="it-IT" sz="2400" dirty="0">
                <a:solidFill>
                  <a:schemeClr val="bg1"/>
                </a:solidFill>
                <a:effectLst>
                  <a:outerShdw blurRad="38100" dist="38100" dir="2700000" algn="tl">
                    <a:srgbClr val="000000">
                      <a:alpha val="43137"/>
                    </a:srgbClr>
                  </a:outerShdw>
                </a:effectLst>
                <a:latin typeface="Arial" charset="0"/>
              </a:rPr>
              <a:t>C/F/H</a:t>
            </a:r>
          </a:p>
          <a:p>
            <a:pPr>
              <a:spcBef>
                <a:spcPts val="0"/>
              </a:spcBef>
              <a:defRPr/>
            </a:pPr>
            <a:r>
              <a:rPr lang="it-IT" sz="1200" dirty="0" smtClean="0">
                <a:solidFill>
                  <a:schemeClr val="bg1"/>
                </a:solidFill>
                <a:latin typeface="Arial" charset="0"/>
              </a:rPr>
              <a:t>OVERVIEW </a:t>
            </a:r>
            <a:r>
              <a:rPr lang="it-IT" sz="1200" dirty="0">
                <a:solidFill>
                  <a:schemeClr val="bg1"/>
                </a:solidFill>
                <a:latin typeface="Arial" charset="0"/>
              </a:rPr>
              <a:t>OF THE UNIT</a:t>
            </a:r>
            <a:endParaRPr lang="it-IT" sz="12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2"/>
          <p:cNvPicPr>
            <a:picLocks noChangeAspect="1" noChangeArrowheads="1"/>
          </p:cNvPicPr>
          <p:nvPr/>
        </p:nvPicPr>
        <p:blipFill>
          <a:blip r:embed="rId2" cstate="print"/>
          <a:srcRect/>
          <a:stretch>
            <a:fillRect/>
          </a:stretch>
        </p:blipFill>
        <p:spPr bwMode="auto">
          <a:xfrm>
            <a:off x="285750" y="1143000"/>
            <a:ext cx="2028825" cy="4886325"/>
          </a:xfrm>
          <a:prstGeom prst="rect">
            <a:avLst/>
          </a:prstGeom>
          <a:noFill/>
          <a:ln w="9525">
            <a:noFill/>
            <a:miter lim="800000"/>
            <a:headEnd/>
            <a:tailEnd/>
          </a:ln>
        </p:spPr>
      </p:pic>
      <p:sp>
        <p:nvSpPr>
          <p:cNvPr id="102404" name="Rettangolo 3"/>
          <p:cNvSpPr>
            <a:spLocks noChangeArrowheads="1"/>
          </p:cNvSpPr>
          <p:nvPr/>
        </p:nvSpPr>
        <p:spPr bwMode="auto">
          <a:xfrm>
            <a:off x="2500313" y="1323975"/>
            <a:ext cx="6357937" cy="4494213"/>
          </a:xfrm>
          <a:prstGeom prst="rect">
            <a:avLst/>
          </a:prstGeom>
          <a:noFill/>
          <a:ln w="9525">
            <a:noFill/>
            <a:miter lim="800000"/>
            <a:headEnd/>
            <a:tailEnd/>
          </a:ln>
        </p:spPr>
        <p:txBody>
          <a:bodyPr>
            <a:spAutoFit/>
          </a:bodyPr>
          <a:lstStyle/>
          <a:p>
            <a:pPr algn="just"/>
            <a:r>
              <a:rPr lang="it-IT" sz="1400"/>
              <a:t>Circuit 1 condenser temperature sensor fault alarm</a:t>
            </a:r>
          </a:p>
          <a:p>
            <a:pPr algn="just"/>
            <a:endParaRPr lang="it-IT" sz="1400"/>
          </a:p>
          <a:p>
            <a:pPr algn="just"/>
            <a:endParaRPr lang="it-IT" sz="1400"/>
          </a:p>
          <a:p>
            <a:pPr algn="just"/>
            <a:endParaRPr lang="it-IT" sz="1400"/>
          </a:p>
          <a:p>
            <a:pPr algn="just"/>
            <a:r>
              <a:rPr lang="it-IT" sz="1400"/>
              <a:t>Circuit 2 condenser temperature sensor fault alarm</a:t>
            </a:r>
          </a:p>
          <a:p>
            <a:pPr algn="just"/>
            <a:endParaRPr lang="it-IT" sz="1400"/>
          </a:p>
          <a:p>
            <a:pPr algn="just"/>
            <a:endParaRPr lang="it-IT" sz="1400"/>
          </a:p>
          <a:p>
            <a:pPr algn="just"/>
            <a:endParaRPr lang="it-IT" sz="1000"/>
          </a:p>
          <a:p>
            <a:pPr algn="just"/>
            <a:r>
              <a:rPr lang="en-US" sz="1400"/>
              <a:t>Circuit 1 and condensing pressure sensor fault alarm</a:t>
            </a:r>
          </a:p>
          <a:p>
            <a:pPr algn="just"/>
            <a:endParaRPr lang="en-US" sz="1400"/>
          </a:p>
          <a:p>
            <a:pPr algn="just"/>
            <a:endParaRPr lang="en-US" sz="1400"/>
          </a:p>
          <a:p>
            <a:pPr algn="just"/>
            <a:endParaRPr lang="en-US" sz="1400"/>
          </a:p>
          <a:p>
            <a:pPr algn="just"/>
            <a:r>
              <a:rPr lang="en-US" sz="1400"/>
              <a:t>Circuit 2 and condensing pressure sensor fault alarm</a:t>
            </a:r>
          </a:p>
          <a:p>
            <a:pPr algn="just"/>
            <a:endParaRPr lang="en-US" sz="1400"/>
          </a:p>
          <a:p>
            <a:pPr algn="just"/>
            <a:endParaRPr lang="en-US" sz="1400"/>
          </a:p>
          <a:p>
            <a:pPr algn="just"/>
            <a:endParaRPr lang="en-US" sz="1000"/>
          </a:p>
          <a:p>
            <a:pPr algn="just"/>
            <a:r>
              <a:rPr lang="en-US" sz="1400"/>
              <a:t>Message indicating pump 1 has exceeded set hours of operation.</a:t>
            </a:r>
          </a:p>
          <a:p>
            <a:pPr algn="just"/>
            <a:endParaRPr lang="en-US" sz="1400"/>
          </a:p>
          <a:p>
            <a:pPr algn="just"/>
            <a:endParaRPr lang="en-US" sz="1400"/>
          </a:p>
          <a:p>
            <a:pPr algn="just"/>
            <a:endParaRPr lang="en-US" sz="1400"/>
          </a:p>
          <a:p>
            <a:pPr algn="just"/>
            <a:r>
              <a:rPr lang="en-US" sz="1400"/>
              <a:t>Message indicating pump 2 has exceeded set hours of operation.</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2"/>
          <p:cNvPicPr>
            <a:picLocks noChangeAspect="1" noChangeArrowheads="1"/>
          </p:cNvPicPr>
          <p:nvPr/>
        </p:nvPicPr>
        <p:blipFill>
          <a:blip r:embed="rId2" cstate="print"/>
          <a:srcRect/>
          <a:stretch>
            <a:fillRect/>
          </a:stretch>
        </p:blipFill>
        <p:spPr bwMode="auto">
          <a:xfrm>
            <a:off x="285750" y="1571625"/>
            <a:ext cx="2009775" cy="4086225"/>
          </a:xfrm>
          <a:prstGeom prst="rect">
            <a:avLst/>
          </a:prstGeom>
          <a:noFill/>
          <a:ln w="9525">
            <a:noFill/>
            <a:miter lim="800000"/>
            <a:headEnd/>
            <a:tailEnd/>
          </a:ln>
        </p:spPr>
      </p:pic>
      <p:sp>
        <p:nvSpPr>
          <p:cNvPr id="103428" name="Rettangolo 3"/>
          <p:cNvSpPr>
            <a:spLocks noChangeArrowheads="1"/>
          </p:cNvSpPr>
          <p:nvPr/>
        </p:nvSpPr>
        <p:spPr bwMode="auto">
          <a:xfrm>
            <a:off x="2500313" y="1755775"/>
            <a:ext cx="6357937" cy="3648075"/>
          </a:xfrm>
          <a:prstGeom prst="rect">
            <a:avLst/>
          </a:prstGeom>
          <a:noFill/>
          <a:ln w="9525">
            <a:noFill/>
            <a:miter lim="800000"/>
            <a:headEnd/>
            <a:tailEnd/>
          </a:ln>
        </p:spPr>
        <p:txBody>
          <a:bodyPr>
            <a:spAutoFit/>
          </a:bodyPr>
          <a:lstStyle/>
          <a:p>
            <a:pPr algn="just"/>
            <a:r>
              <a:rPr lang="en-US" sz="1400"/>
              <a:t>Message indicating FC pump has exceeded the set hours of operation. </a:t>
            </a:r>
          </a:p>
          <a:p>
            <a:pPr algn="just"/>
            <a:endParaRPr lang="en-US" sz="1400"/>
          </a:p>
          <a:p>
            <a:pPr algn="just"/>
            <a:endParaRPr lang="en-US" sz="1400"/>
          </a:p>
          <a:p>
            <a:pPr algn="just"/>
            <a:endParaRPr lang="it-IT" sz="1100"/>
          </a:p>
          <a:p>
            <a:pPr algn="just"/>
            <a:r>
              <a:rPr lang="en-US" sz="1400"/>
              <a:t>Message indicating compressor 1 has exceeded set hours of operation. </a:t>
            </a:r>
          </a:p>
          <a:p>
            <a:pPr algn="just"/>
            <a:endParaRPr lang="en-US" sz="1400"/>
          </a:p>
          <a:p>
            <a:pPr algn="just"/>
            <a:endParaRPr lang="en-US" sz="1400"/>
          </a:p>
          <a:p>
            <a:pPr algn="just"/>
            <a:endParaRPr lang="en-US" sz="1400"/>
          </a:p>
          <a:p>
            <a:pPr algn="just"/>
            <a:r>
              <a:rPr lang="en-US" sz="1400"/>
              <a:t>Message indicating compressor 2 has exceeded set hours of operation.</a:t>
            </a:r>
          </a:p>
          <a:p>
            <a:pPr algn="just"/>
            <a:endParaRPr lang="en-US" sz="1400"/>
          </a:p>
          <a:p>
            <a:pPr algn="just"/>
            <a:endParaRPr lang="en-US" sz="1400"/>
          </a:p>
          <a:p>
            <a:pPr algn="just"/>
            <a:endParaRPr lang="en-US" sz="1000"/>
          </a:p>
          <a:p>
            <a:pPr algn="just"/>
            <a:r>
              <a:rPr lang="it-IT" sz="1400"/>
              <a:t>EEPROM fault warning</a:t>
            </a:r>
          </a:p>
          <a:p>
            <a:pPr algn="just"/>
            <a:endParaRPr lang="it-IT" sz="1400"/>
          </a:p>
          <a:p>
            <a:pPr algn="just"/>
            <a:endParaRPr lang="it-IT" sz="1400"/>
          </a:p>
          <a:p>
            <a:pPr algn="just"/>
            <a:endParaRPr lang="it-IT" sz="1400"/>
          </a:p>
          <a:p>
            <a:pPr algn="just"/>
            <a:r>
              <a:rPr lang="it-IT" sz="1400"/>
              <a:t>Break in LAN warning</a:t>
            </a: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p:cNvPicPr>
            <a:picLocks noChangeAspect="1" noChangeArrowheads="1"/>
          </p:cNvPicPr>
          <p:nvPr/>
        </p:nvPicPr>
        <p:blipFill>
          <a:blip r:embed="rId2" cstate="print"/>
          <a:srcRect/>
          <a:stretch>
            <a:fillRect/>
          </a:stretch>
        </p:blipFill>
        <p:spPr bwMode="auto">
          <a:xfrm>
            <a:off x="285750" y="1500188"/>
            <a:ext cx="2038350" cy="4067175"/>
          </a:xfrm>
          <a:prstGeom prst="rect">
            <a:avLst/>
          </a:prstGeom>
          <a:noFill/>
          <a:ln w="9525">
            <a:noFill/>
            <a:miter lim="800000"/>
            <a:headEnd/>
            <a:tailEnd/>
          </a:ln>
        </p:spPr>
      </p:pic>
      <p:sp>
        <p:nvSpPr>
          <p:cNvPr id="104452" name="Rettangolo 3"/>
          <p:cNvSpPr>
            <a:spLocks noChangeArrowheads="1"/>
          </p:cNvSpPr>
          <p:nvPr/>
        </p:nvSpPr>
        <p:spPr bwMode="auto">
          <a:xfrm>
            <a:off x="2500313" y="1679575"/>
            <a:ext cx="6357937" cy="3694113"/>
          </a:xfrm>
          <a:prstGeom prst="rect">
            <a:avLst/>
          </a:prstGeom>
          <a:noFill/>
          <a:ln w="9525">
            <a:noFill/>
            <a:miter lim="800000"/>
            <a:headEnd/>
            <a:tailEnd/>
          </a:ln>
        </p:spPr>
        <p:txBody>
          <a:bodyPr>
            <a:spAutoFit/>
          </a:bodyPr>
          <a:lstStyle/>
          <a:p>
            <a:pPr algn="just"/>
            <a:r>
              <a:rPr lang="en-US" sz="1400"/>
              <a:t>tLAN communication alarm between the EXV 1 driver and the Pco1m control. Check the connection. </a:t>
            </a:r>
          </a:p>
          <a:p>
            <a:pPr algn="just"/>
            <a:endParaRPr lang="en-US" sz="1400"/>
          </a:p>
          <a:p>
            <a:pPr algn="just"/>
            <a:endParaRPr lang="en-US" sz="1000"/>
          </a:p>
          <a:p>
            <a:pPr algn="just"/>
            <a:r>
              <a:rPr lang="en-US" sz="1400"/>
              <a:t>tLAN communication alarm between the EXV 2 driver and the Pco1m control. Check the connection.</a:t>
            </a:r>
          </a:p>
          <a:p>
            <a:pPr algn="just"/>
            <a:endParaRPr lang="en-US" sz="1400"/>
          </a:p>
          <a:p>
            <a:pPr algn="just"/>
            <a:endParaRPr lang="en-US" sz="1400"/>
          </a:p>
          <a:p>
            <a:pPr algn="just"/>
            <a:r>
              <a:rPr lang="it-IT" sz="1400"/>
              <a:t>EVX 1 evaporating temperature sensor fault alarm</a:t>
            </a:r>
          </a:p>
          <a:p>
            <a:pPr algn="just"/>
            <a:endParaRPr lang="it-IT" sz="1400"/>
          </a:p>
          <a:p>
            <a:pPr algn="just"/>
            <a:endParaRPr lang="it-IT" sz="1400"/>
          </a:p>
          <a:p>
            <a:pPr algn="just"/>
            <a:endParaRPr lang="it-IT" sz="1400"/>
          </a:p>
          <a:p>
            <a:pPr algn="just"/>
            <a:r>
              <a:rPr lang="it-IT" sz="1400"/>
              <a:t>EVX 1 evaporating pressure sensor fault alarm</a:t>
            </a:r>
          </a:p>
          <a:p>
            <a:pPr algn="just"/>
            <a:endParaRPr lang="it-IT" sz="1400"/>
          </a:p>
          <a:p>
            <a:pPr algn="just"/>
            <a:endParaRPr lang="it-IT" sz="1400"/>
          </a:p>
          <a:p>
            <a:pPr algn="just"/>
            <a:endParaRPr lang="it-IT" sz="1000"/>
          </a:p>
          <a:p>
            <a:pPr algn="just"/>
            <a:r>
              <a:rPr lang="it-IT" sz="1400"/>
              <a:t>EVX 2 evaporating temperature sensor fault alarm </a:t>
            </a:r>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2"/>
          <p:cNvPicPr>
            <a:picLocks noChangeAspect="1" noChangeArrowheads="1"/>
          </p:cNvPicPr>
          <p:nvPr/>
        </p:nvPicPr>
        <p:blipFill>
          <a:blip r:embed="rId2" cstate="print"/>
          <a:srcRect/>
          <a:stretch>
            <a:fillRect/>
          </a:stretch>
        </p:blipFill>
        <p:spPr bwMode="auto">
          <a:xfrm>
            <a:off x="285750" y="1000125"/>
            <a:ext cx="2028825" cy="4838700"/>
          </a:xfrm>
          <a:prstGeom prst="rect">
            <a:avLst/>
          </a:prstGeom>
          <a:noFill/>
          <a:ln w="9525">
            <a:noFill/>
            <a:miter lim="800000"/>
            <a:headEnd/>
            <a:tailEnd/>
          </a:ln>
        </p:spPr>
      </p:pic>
      <p:sp>
        <p:nvSpPr>
          <p:cNvPr id="105476" name="Rettangolo 3"/>
          <p:cNvSpPr>
            <a:spLocks noChangeArrowheads="1"/>
          </p:cNvSpPr>
          <p:nvPr/>
        </p:nvSpPr>
        <p:spPr bwMode="auto">
          <a:xfrm>
            <a:off x="2500313" y="1214438"/>
            <a:ext cx="6357937" cy="4616450"/>
          </a:xfrm>
          <a:prstGeom prst="rect">
            <a:avLst/>
          </a:prstGeom>
          <a:noFill/>
          <a:ln w="9525">
            <a:noFill/>
            <a:miter lim="800000"/>
            <a:headEnd/>
            <a:tailEnd/>
          </a:ln>
        </p:spPr>
        <p:txBody>
          <a:bodyPr>
            <a:spAutoFit/>
          </a:bodyPr>
          <a:lstStyle/>
          <a:p>
            <a:pPr algn="just"/>
            <a:r>
              <a:rPr lang="en-US" sz="1400"/>
              <a:t>EVX 2 evaporating pressure sensor fault alarm</a:t>
            </a:r>
          </a:p>
          <a:p>
            <a:pPr algn="just"/>
            <a:endParaRPr lang="en-US" sz="1400"/>
          </a:p>
          <a:p>
            <a:pPr algn="just"/>
            <a:endParaRPr lang="en-US" sz="1200"/>
          </a:p>
          <a:p>
            <a:pPr algn="just"/>
            <a:r>
              <a:rPr lang="en-US" sz="1400"/>
              <a:t>EVX 1: This alarm is activated if there is an excess in evaporation pressure, or when the MOP  is higher  than  the  threshold which has been set,  for a period of  time  longer  than the MOP Alarms Delay.</a:t>
            </a:r>
          </a:p>
          <a:p>
            <a:pPr algn="just"/>
            <a:endParaRPr lang="en-US" sz="1100"/>
          </a:p>
          <a:p>
            <a:pPr algn="just"/>
            <a:r>
              <a:rPr lang="en-US" sz="1400"/>
              <a:t>EVX 1: This alarm  is activated  if  there  is a  lack of evaporation pressure, or when  the LOP is lower than the threshold which has been set, for a period of time longer than the LOP Alarms Delay.</a:t>
            </a:r>
          </a:p>
          <a:p>
            <a:pPr algn="just"/>
            <a:endParaRPr lang="en-US" sz="1200"/>
          </a:p>
          <a:p>
            <a:pPr algn="just"/>
            <a:r>
              <a:rPr lang="en-US" sz="1400"/>
              <a:t>EVX 2: This alarm is activated if there is an excess in evaporation pressure, or when the MOP  is higher  than  the  threshold which has been set,  for a period of  time  longer  than the MOP Alarms Delay.</a:t>
            </a:r>
          </a:p>
          <a:p>
            <a:pPr algn="just"/>
            <a:endParaRPr lang="en-US" sz="1200"/>
          </a:p>
          <a:p>
            <a:pPr algn="just"/>
            <a:r>
              <a:rPr lang="en-US" sz="1400"/>
              <a:t>EVX 2: This alarm  is activated  if  there  is a  lack of evaporation pressure, or when  the LOP is lower than the threshold which has been set, for a period of time longer than the LOP Alarms Delay.</a:t>
            </a:r>
          </a:p>
          <a:p>
            <a:pPr algn="just"/>
            <a:endParaRPr lang="en-US" sz="1600"/>
          </a:p>
          <a:p>
            <a:pPr algn="just"/>
            <a:r>
              <a:rPr lang="en-US" sz="1400"/>
              <a:t>EVX 1: The alarm  is activated  if  there  is  low superheating,  for a period  longer  than  the Low SH Alarms Delay.</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2"/>
          <p:cNvPicPr>
            <a:picLocks noChangeAspect="1" noChangeArrowheads="1"/>
          </p:cNvPicPr>
          <p:nvPr/>
        </p:nvPicPr>
        <p:blipFill>
          <a:blip r:embed="rId2" cstate="print"/>
          <a:srcRect/>
          <a:stretch>
            <a:fillRect/>
          </a:stretch>
        </p:blipFill>
        <p:spPr bwMode="auto">
          <a:xfrm>
            <a:off x="285750" y="1428750"/>
            <a:ext cx="2009775" cy="4067175"/>
          </a:xfrm>
          <a:prstGeom prst="rect">
            <a:avLst/>
          </a:prstGeom>
          <a:noFill/>
          <a:ln w="9525">
            <a:noFill/>
            <a:miter lim="800000"/>
            <a:headEnd/>
            <a:tailEnd/>
          </a:ln>
        </p:spPr>
      </p:pic>
      <p:sp>
        <p:nvSpPr>
          <p:cNvPr id="106500" name="Rettangolo 3"/>
          <p:cNvSpPr>
            <a:spLocks noChangeArrowheads="1"/>
          </p:cNvSpPr>
          <p:nvPr/>
        </p:nvSpPr>
        <p:spPr bwMode="auto">
          <a:xfrm>
            <a:off x="2500313" y="1606550"/>
            <a:ext cx="6357937" cy="3846513"/>
          </a:xfrm>
          <a:prstGeom prst="rect">
            <a:avLst/>
          </a:prstGeom>
          <a:noFill/>
          <a:ln w="9525">
            <a:noFill/>
            <a:miter lim="800000"/>
            <a:headEnd/>
            <a:tailEnd/>
          </a:ln>
        </p:spPr>
        <p:txBody>
          <a:bodyPr>
            <a:spAutoFit/>
          </a:bodyPr>
          <a:lstStyle/>
          <a:p>
            <a:pPr algn="just"/>
            <a:r>
              <a:rPr lang="en-US" sz="1400"/>
              <a:t>EVX 2: The alarm  is activated  if  there  is  low superheating,  for a period  longer  than  the Low SH Alarms Delay.</a:t>
            </a:r>
          </a:p>
          <a:p>
            <a:pPr algn="just"/>
            <a:endParaRPr lang="en-US" sz="2400"/>
          </a:p>
          <a:p>
            <a:pPr algn="just"/>
            <a:r>
              <a:rPr lang="en-US" sz="1400"/>
              <a:t>EVX 1: The alarm  is activated  if  the suction  temperature  taken by  the EVD400 sensor, is higher than the threshold set for the High SH.</a:t>
            </a:r>
          </a:p>
          <a:p>
            <a:pPr algn="just"/>
            <a:endParaRPr lang="en-US" sz="1400"/>
          </a:p>
          <a:p>
            <a:pPr algn="just"/>
            <a:endParaRPr lang="en-US" sz="1400"/>
          </a:p>
          <a:p>
            <a:pPr algn="just"/>
            <a:r>
              <a:rPr lang="en-US" sz="1400"/>
              <a:t>EVX 2: The alarm  is activated  if  the suction  temperature  taken by  the EVD400 sensor, is higher than the threshold set for the High SH.</a:t>
            </a:r>
          </a:p>
          <a:p>
            <a:pPr algn="just"/>
            <a:endParaRPr lang="en-US" sz="1400"/>
          </a:p>
          <a:p>
            <a:pPr algn="just"/>
            <a:endParaRPr lang="en-US" sz="1000"/>
          </a:p>
          <a:p>
            <a:pPr algn="just"/>
            <a:r>
              <a:rPr lang="en-US" sz="1400"/>
              <a:t>EVX 1: This alarm is activated following an error in the memory of the EEPROM.</a:t>
            </a:r>
          </a:p>
          <a:p>
            <a:pPr algn="just"/>
            <a:endParaRPr lang="en-US" sz="1400"/>
          </a:p>
          <a:p>
            <a:pPr algn="just"/>
            <a:endParaRPr lang="en-US" sz="800"/>
          </a:p>
          <a:p>
            <a:pPr algn="just"/>
            <a:r>
              <a:rPr lang="en-US" sz="1400"/>
              <a:t>EVX 2: This alarm is activated following an error in the memory of the EEPROM</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2"/>
          <p:cNvPicPr>
            <a:picLocks noChangeAspect="1" noChangeArrowheads="1"/>
          </p:cNvPicPr>
          <p:nvPr/>
        </p:nvPicPr>
        <p:blipFill>
          <a:blip r:embed="rId2" cstate="print"/>
          <a:srcRect/>
          <a:stretch>
            <a:fillRect/>
          </a:stretch>
        </p:blipFill>
        <p:spPr bwMode="auto">
          <a:xfrm>
            <a:off x="285750" y="1071563"/>
            <a:ext cx="1990725" cy="2438400"/>
          </a:xfrm>
          <a:prstGeom prst="rect">
            <a:avLst/>
          </a:prstGeom>
          <a:noFill/>
          <a:ln w="9525">
            <a:noFill/>
            <a:miter lim="800000"/>
            <a:headEnd/>
            <a:tailEnd/>
          </a:ln>
        </p:spPr>
      </p:pic>
      <p:sp>
        <p:nvSpPr>
          <p:cNvPr id="107524" name="Rettangolo 3"/>
          <p:cNvSpPr>
            <a:spLocks noChangeArrowheads="1"/>
          </p:cNvSpPr>
          <p:nvPr/>
        </p:nvSpPr>
        <p:spPr bwMode="auto">
          <a:xfrm>
            <a:off x="2428875" y="1214438"/>
            <a:ext cx="6429375" cy="2062162"/>
          </a:xfrm>
          <a:prstGeom prst="rect">
            <a:avLst/>
          </a:prstGeom>
          <a:noFill/>
          <a:ln w="9525">
            <a:noFill/>
            <a:miter lim="800000"/>
            <a:headEnd/>
            <a:tailEnd/>
          </a:ln>
        </p:spPr>
        <p:txBody>
          <a:bodyPr>
            <a:spAutoFit/>
          </a:bodyPr>
          <a:lstStyle/>
          <a:p>
            <a:pPr algn="just"/>
            <a:r>
              <a:rPr lang="en-US" sz="1400"/>
              <a:t>This alarm is activated by the digital inlet connected to the thermal condensing fans.</a:t>
            </a:r>
          </a:p>
          <a:p>
            <a:pPr algn="just"/>
            <a:endParaRPr lang="en-US" sz="1400"/>
          </a:p>
          <a:p>
            <a:pPr algn="just"/>
            <a:endParaRPr lang="en-US" sz="1400"/>
          </a:p>
          <a:p>
            <a:pPr algn="just"/>
            <a:endParaRPr lang="en-US" sz="800"/>
          </a:p>
          <a:p>
            <a:pPr algn="just"/>
            <a:r>
              <a:rPr lang="en-US" sz="1400"/>
              <a:t>This alarm is activated in case of possible leakage of refrigerant gas in circuit 1. </a:t>
            </a:r>
          </a:p>
          <a:p>
            <a:pPr algn="just"/>
            <a:endParaRPr lang="en-US" sz="1400"/>
          </a:p>
          <a:p>
            <a:pPr algn="just"/>
            <a:endParaRPr lang="en-US" sz="1400"/>
          </a:p>
          <a:p>
            <a:pPr algn="just"/>
            <a:endParaRPr lang="en-US" sz="800"/>
          </a:p>
          <a:p>
            <a:pPr algn="just"/>
            <a:r>
              <a:rPr lang="en-US" sz="1400"/>
              <a:t>This alarm is activated in case of possible leakage of refrigerant gas in circuit 2.</a:t>
            </a:r>
            <a:endParaRPr lang="it-IT" sz="1400"/>
          </a:p>
        </p:txBody>
      </p:sp>
      <p:sp>
        <p:nvSpPr>
          <p:cNvPr id="5" name="Text Box 5"/>
          <p:cNvSpPr txBox="1">
            <a:spLocks noChangeArrowheads="1"/>
          </p:cNvSpPr>
          <p:nvPr/>
        </p:nvSpPr>
        <p:spPr bwMode="auto">
          <a:xfrm>
            <a:off x="0" y="44450"/>
            <a:ext cx="7667625" cy="646113"/>
          </a:xfrm>
          <a:prstGeom prst="rect">
            <a:avLst/>
          </a:prstGeom>
          <a:noFill/>
          <a:ln w="9525">
            <a:noFill/>
            <a:miter lim="800000"/>
            <a:headEnd/>
            <a:tailEnd/>
          </a:ln>
        </p:spPr>
        <p:txBody>
          <a:bodyPr>
            <a:spAutoFit/>
          </a:bodyPr>
          <a:lstStyle/>
          <a:p>
            <a:pPr>
              <a:spcBef>
                <a:spcPts val="0"/>
              </a:spcBef>
              <a:defRPr/>
            </a:pPr>
            <a:r>
              <a:rPr lang="it-IT" sz="2400" dirty="0">
                <a:solidFill>
                  <a:schemeClr val="bg1"/>
                </a:solidFill>
                <a:effectLst>
                  <a:outerShdw blurRad="38100" dist="38100" dir="2700000" algn="tl">
                    <a:srgbClr val="000000">
                      <a:alpha val="43137"/>
                    </a:srgbClr>
                  </a:outerShdw>
                </a:effectLst>
                <a:latin typeface="Arial" charset="0"/>
              </a:rPr>
              <a:t>ERA-C C/F/H</a:t>
            </a:r>
          </a:p>
          <a:p>
            <a:pPr>
              <a:defRPr/>
            </a:pPr>
            <a:r>
              <a:rPr lang="it-IT" sz="1200" dirty="0" smtClean="0">
                <a:solidFill>
                  <a:schemeClr val="bg1"/>
                </a:solidFill>
                <a:latin typeface="Arial" charset="0"/>
              </a:rPr>
              <a:t>REGULATION </a:t>
            </a:r>
            <a:r>
              <a:rPr lang="it-IT" sz="1200" dirty="0">
                <a:solidFill>
                  <a:schemeClr val="bg1"/>
                </a:solidFill>
                <a:latin typeface="Arial" charset="0"/>
              </a:rPr>
              <a:t>PROGRAM: READING OF ALARMS</a:t>
            </a:r>
            <a:endParaRPr lang="it-IT" sz="1200" dirty="0">
              <a:solidFill>
                <a:schemeClr val="bg1"/>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2" cstate="print"/>
          <a:srcRect/>
          <a:stretch>
            <a:fillRect/>
          </a:stretch>
        </p:blipFill>
        <p:spPr bwMode="auto">
          <a:xfrm>
            <a:off x="323850" y="4292600"/>
            <a:ext cx="3276600" cy="1905000"/>
          </a:xfrm>
          <a:prstGeom prst="rect">
            <a:avLst/>
          </a:prstGeom>
          <a:noFill/>
          <a:ln w="9525">
            <a:noFill/>
            <a:miter lim="800000"/>
            <a:headEnd/>
            <a:tailEnd/>
          </a:ln>
        </p:spPr>
      </p:pic>
      <p:pic>
        <p:nvPicPr>
          <p:cNvPr id="108547" name="Picture 5" descr="Uniflair Technologies1"/>
          <p:cNvPicPr>
            <a:picLocks noChangeAspect="1" noChangeArrowheads="1"/>
          </p:cNvPicPr>
          <p:nvPr/>
        </p:nvPicPr>
        <p:blipFill>
          <a:blip r:embed="rId3" cstate="print"/>
          <a:srcRect/>
          <a:stretch>
            <a:fillRect/>
          </a:stretch>
        </p:blipFill>
        <p:spPr bwMode="auto">
          <a:xfrm>
            <a:off x="5946775" y="830263"/>
            <a:ext cx="3195638" cy="55816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rgbClr val="0000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6767</TotalTime>
  <Words>8968</Words>
  <Application>Microsoft Office PowerPoint</Application>
  <PresentationFormat>Presentazione su schermo (4:3)</PresentationFormat>
  <Paragraphs>1095</Paragraphs>
  <Slides>96</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96</vt:i4>
      </vt:variant>
    </vt:vector>
  </HeadingPairs>
  <TitlesOfParts>
    <vt:vector size="103" baseType="lpstr">
      <vt:lpstr>Arial</vt:lpstr>
      <vt:lpstr>Times</vt:lpstr>
      <vt:lpstr>Century Gothic</vt:lpstr>
      <vt:lpstr>Symbol</vt:lpstr>
      <vt:lpstr>Wingdings</vt:lpstr>
      <vt:lpstr>Struttura predefinita</vt:lpstr>
      <vt:lpstr>Microsoft Word Picture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vector>
  </TitlesOfParts>
  <Company>Uniflair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mfranz</dc:creator>
  <cp:lastModifiedBy>Andrea</cp:lastModifiedBy>
  <cp:revision>315</cp:revision>
  <cp:lastPrinted>2005-07-29T13:53:47Z</cp:lastPrinted>
  <dcterms:created xsi:type="dcterms:W3CDTF">2005-04-19T12:30:31Z</dcterms:created>
  <dcterms:modified xsi:type="dcterms:W3CDTF">2012-03-06T21:50:08Z</dcterms:modified>
</cp:coreProperties>
</file>